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5" r:id="rId2"/>
  </p:sldMasterIdLst>
  <p:notesMasterIdLst>
    <p:notesMasterId r:id="rId68"/>
  </p:notesMasterIdLst>
  <p:sldIdLst>
    <p:sldId id="295" r:id="rId3"/>
    <p:sldId id="296" r:id="rId4"/>
    <p:sldId id="297" r:id="rId5"/>
    <p:sldId id="339" r:id="rId6"/>
    <p:sldId id="335" r:id="rId7"/>
    <p:sldId id="336" r:id="rId8"/>
    <p:sldId id="298" r:id="rId9"/>
    <p:sldId id="337" r:id="rId10"/>
    <p:sldId id="338" r:id="rId11"/>
    <p:sldId id="299" r:id="rId12"/>
    <p:sldId id="340" r:id="rId13"/>
    <p:sldId id="300" r:id="rId14"/>
    <p:sldId id="301" r:id="rId15"/>
    <p:sldId id="302" r:id="rId16"/>
    <p:sldId id="307" r:id="rId17"/>
    <p:sldId id="308" r:id="rId18"/>
    <p:sldId id="347" r:id="rId19"/>
    <p:sldId id="320" r:id="rId20"/>
    <p:sldId id="323" r:id="rId21"/>
    <p:sldId id="332" r:id="rId22"/>
    <p:sldId id="321" r:id="rId23"/>
    <p:sldId id="322" r:id="rId24"/>
    <p:sldId id="325" r:id="rId25"/>
    <p:sldId id="324" r:id="rId26"/>
    <p:sldId id="326" r:id="rId27"/>
    <p:sldId id="329" r:id="rId28"/>
    <p:sldId id="330" r:id="rId29"/>
    <p:sldId id="328" r:id="rId30"/>
    <p:sldId id="327" r:id="rId31"/>
    <p:sldId id="305" r:id="rId32"/>
    <p:sldId id="333" r:id="rId33"/>
    <p:sldId id="334" r:id="rId34"/>
    <p:sldId id="342" r:id="rId35"/>
    <p:sldId id="343" r:id="rId36"/>
    <p:sldId id="344" r:id="rId37"/>
    <p:sldId id="359" r:id="rId38"/>
    <p:sldId id="360" r:id="rId39"/>
    <p:sldId id="361" r:id="rId40"/>
    <p:sldId id="309" r:id="rId41"/>
    <p:sldId id="311" r:id="rId42"/>
    <p:sldId id="312" r:id="rId43"/>
    <p:sldId id="368" r:id="rId44"/>
    <p:sldId id="369" r:id="rId45"/>
    <p:sldId id="316" r:id="rId46"/>
    <p:sldId id="331" r:id="rId47"/>
    <p:sldId id="358" r:id="rId48"/>
    <p:sldId id="345" r:id="rId49"/>
    <p:sldId id="357" r:id="rId50"/>
    <p:sldId id="346" r:id="rId51"/>
    <p:sldId id="350" r:id="rId52"/>
    <p:sldId id="353" r:id="rId53"/>
    <p:sldId id="354" r:id="rId54"/>
    <p:sldId id="318" r:id="rId55"/>
    <p:sldId id="351" r:id="rId56"/>
    <p:sldId id="352" r:id="rId57"/>
    <p:sldId id="319" r:id="rId58"/>
    <p:sldId id="355" r:id="rId59"/>
    <p:sldId id="356" r:id="rId60"/>
    <p:sldId id="363" r:id="rId61"/>
    <p:sldId id="362" r:id="rId62"/>
    <p:sldId id="364" r:id="rId63"/>
    <p:sldId id="365" r:id="rId64"/>
    <p:sldId id="366" r:id="rId65"/>
    <p:sldId id="367" r:id="rId66"/>
    <p:sldId id="267" r:id="rId6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71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A3D532-7B42-4333-AD4D-127C31AD92A5}" type="datetimeFigureOut">
              <a:rPr lang="th-TH" smtClean="0"/>
              <a:t>15/07/63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E4CEDC-9947-4DA6-B7A8-74AD5B29571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77656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hinpower.net/product/led-bulb/" TargetMode="External"/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hinpower.net/product/led-bulb/" TargetMode="External"/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3716F0-385D-4F6E-BE54-A09D410D24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33182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594892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 smtClean="0"/>
              <a:t>1 องศา ลดค่าไฟได้ 50</a:t>
            </a:r>
            <a:r>
              <a:rPr lang="en-US" dirty="0" smtClean="0"/>
              <a:t>%</a:t>
            </a:r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716F0-385D-4F6E-BE54-A09D410D24C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907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r>
              <a:rPr lang="th-TH" sz="18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หลอดไฟ </a:t>
            </a:r>
            <a:r>
              <a:rPr lang="en-US" sz="18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LED</a:t>
            </a:r>
            <a:r>
              <a:rPr lang="en-US" sz="18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 </a:t>
            </a:r>
            <a:r>
              <a:rPr lang="th-TH" sz="18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สามารถใช้งานได้ยาวนานกว่าหลอดไฟธรรมดาทั่ว ๆ ไปได้เกือบ 6 เท่า เพราะหลอดไฟทั่วไปจะสามารถให้แสงสว่างอยู่ที่ประมาณ 10,000 ชั่วโมง แต่สำหรับ </a:t>
            </a:r>
            <a:r>
              <a:rPr lang="th-TH" sz="18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หลอดไฟ </a:t>
            </a:r>
            <a:r>
              <a:rPr lang="en-US" sz="18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LED</a:t>
            </a:r>
            <a:r>
              <a:rPr lang="en-US" sz="18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th-TH" sz="18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สามารถใช้งานได้ยาวนานถึง 60.000 ชั่วโมงกันเลยยิ่งคุณเลือกใช้งานได้อย่างถูกต้องเหมาะสม จึงสรุปได้เลยว่าอายุการใช้งานของหลอดไฟ 2 ชนิดนี้แตกต่างกันมากเลยทีเดียว</a:t>
            </a:r>
          </a:p>
          <a:p>
            <a:pPr fontAlgn="base"/>
            <a:r>
              <a:rPr lang="th-TH" sz="18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หลอดไฟ </a:t>
            </a:r>
            <a:r>
              <a:rPr lang="en-US" sz="18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LED</a:t>
            </a:r>
            <a:r>
              <a:rPr lang="en-US" sz="18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 </a:t>
            </a:r>
            <a:r>
              <a:rPr lang="th-TH" sz="18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ช่วยให้คุณประหยัดค่าไฟได้เกือบเท่าตัว ด้วยคุณสมบัติที่สามารถให้อัตราแสงสว่างที่สูงกว่าหลอดไฟทั่วไป ทำให้ช่วยลดปริมาณการใช้พลังงานไฟฟ้าลงได้เป็น</a:t>
            </a:r>
            <a:r>
              <a:rPr lang="th-TH" sz="18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จำนวนมาก</a:t>
            </a:r>
            <a:r>
              <a:rPr lang="th-TH" sz="18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อีกทั้งยังให้แสงสว่างที่มีคุณภาพ มีอัตราการกระพริบที่สูง เป็นแสงสีขาวแท้ ช่วยให้คุณสามารถทำกิจกรรมต่าง ๆ ภายใต้แสงได้อย่างมีคุณภาพ สบายตา และไม่ต้องกังวลใจกับยอดค่าไฟในแต่ละเดือน</a:t>
            </a:r>
          </a:p>
          <a:p>
            <a:pPr fontAlgn="base"/>
            <a:r>
              <a:rPr lang="th-TH" sz="18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หลอดไฟ </a:t>
            </a:r>
            <a:r>
              <a:rPr lang="en-US" sz="18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LED</a:t>
            </a:r>
            <a:r>
              <a:rPr lang="en-US" sz="18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th-TH" sz="18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ปลอดภัยกว่าหลอดไฟธรรมดาทั่วไป เพราะไม่มีทั้งรังสียูวี ที่จะทำร้ายผิวของคุณ หรือจะเป็นการระบายความร้อนที่ทำให้อุณหภูมิภายในห้องสูงขึ้นอย่างหลอดไฟทั่วไป ไม่มีสารพิษในหลอดไฟอย่างพวกสารปรอท เป็นหลอดไฟที่ปลอดภัยต่อคนใช้งานได้เกือบร้อยเปอร์เซ็นต์กันเลยทีเดียว หลอดไฟชนิดนี้นอกจากปลอดภัยต่อผู้ใช้งานแล้วยังช่วยลดภาวะโลกร้อนที่ส่งผลร้ายต่อโลกของเราอีกด้วย</a:t>
            </a:r>
          </a:p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4CEDC-9947-4DA6-B7A8-74AD5B29571B}" type="slidenum">
              <a:rPr lang="th-TH" smtClean="0"/>
              <a:t>33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56530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r>
              <a:rPr lang="th-TH" sz="18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หลอดไฟ </a:t>
            </a:r>
            <a:r>
              <a:rPr lang="en-US" sz="18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LED</a:t>
            </a:r>
            <a:r>
              <a:rPr lang="en-US" sz="18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 </a:t>
            </a:r>
            <a:r>
              <a:rPr lang="th-TH" sz="18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สามารถใช้งานได้ยาวนานกว่าหลอดไฟธรรมดาทั่ว ๆ ไปได้เกือบ 6 เท่า เพราะหลอดไฟทั่วไปจะสามารถให้แสงสว่างอยู่ที่ประมาณ 10,000 ชั่วโมง แต่สำหรับ </a:t>
            </a:r>
            <a:r>
              <a:rPr lang="th-TH" sz="18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หลอดไฟ </a:t>
            </a:r>
            <a:r>
              <a:rPr lang="en-US" sz="18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LED</a:t>
            </a:r>
            <a:r>
              <a:rPr lang="en-US" sz="18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th-TH" sz="18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สามารถใช้งานได้ยาวนานถึง 60.000 ชั่วโมงกันเลยยิ่งคุณเลือกใช้งานได้อย่างถูกต้องเหมาะสม จึงสรุปได้เลยว่าอายุการใช้งานของหลอดไฟ 2 ชนิดนี้แตกต่างกันมากเลยทีเดียว</a:t>
            </a:r>
          </a:p>
          <a:p>
            <a:pPr fontAlgn="base"/>
            <a:r>
              <a:rPr lang="th-TH" sz="18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หลอดไฟ </a:t>
            </a:r>
            <a:r>
              <a:rPr lang="en-US" sz="18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LED</a:t>
            </a:r>
            <a:r>
              <a:rPr lang="en-US" sz="18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 </a:t>
            </a:r>
            <a:r>
              <a:rPr lang="th-TH" sz="18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ช่วยให้คุณประหยัดค่าไฟได้เกือบเท่าตัว ด้วยคุณสมบัติที่สามารถให้อัตราแสงสว่างที่สูงกว่าหลอดไฟทั่วไป ทำให้ช่วยลดปริมาณการใช้พลังงานไฟฟ้าลงได้เป็น</a:t>
            </a:r>
            <a:r>
              <a:rPr lang="th-TH" sz="18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จำนวนมาก</a:t>
            </a:r>
            <a:r>
              <a:rPr lang="th-TH" sz="18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อีกทั้งยังให้แสงสว่างที่มีคุณภาพ มีอัตราการกระพริบที่สูง เป็นแสงสีขาวแท้ ช่วยให้คุณสามารถทำกิจกรรมต่าง ๆ ภายใต้แสงได้อย่างมีคุณภาพ สบายตา และไม่ต้องกังวลใจกับยอดค่าไฟในแต่ละเดือน</a:t>
            </a:r>
          </a:p>
          <a:p>
            <a:pPr fontAlgn="base"/>
            <a:r>
              <a:rPr lang="th-TH" sz="18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หลอดไฟ </a:t>
            </a:r>
            <a:r>
              <a:rPr lang="en-US" sz="18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LED</a:t>
            </a:r>
            <a:r>
              <a:rPr lang="en-US" sz="18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th-TH" sz="18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ปลอดภัยกว่าหลอดไฟธรรมดาทั่วไป เพราะไม่มีทั้งรังสียูวี ที่จะทำร้ายผิวของคุณ หรือจะเป็นการระบายความร้อนที่ทำให้อุณหภูมิภายในห้องสูงขึ้นอย่างหลอดไฟทั่วไป ไม่มีสารพิษในหลอดไฟอย่างพวกสารปรอท เป็นหลอดไฟที่ปลอดภัยต่อคนใช้งานได้เกือบร้อยเปอร์เซ็นต์กันเลยทีเดียว หลอดไฟชนิดนี้นอกจากปลอดภัยต่อผู้ใช้งานแล้วยังช่วยลดภาวะโลกร้อนที่ส่งผลร้ายต่อโลกของเราอีกด้วย</a:t>
            </a:r>
          </a:p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4CEDC-9947-4DA6-B7A8-74AD5B29571B}" type="slidenum">
              <a:rPr lang="th-TH" smtClean="0"/>
              <a:t>34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492795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75998-6418-4520-B237-0341DEC38C56}" type="datetimeFigureOut">
              <a:rPr lang="th-TH" smtClean="0"/>
              <a:t>15/07/63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B1A75-42BE-43F0-BFF1-2FA17A9D1DCA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20155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75998-6418-4520-B237-0341DEC38C56}" type="datetimeFigureOut">
              <a:rPr lang="th-TH" smtClean="0"/>
              <a:t>15/07/63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B1A75-42BE-43F0-BFF1-2FA17A9D1DCA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76756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75998-6418-4520-B237-0341DEC38C56}" type="datetimeFigureOut">
              <a:rPr lang="th-TH" smtClean="0"/>
              <a:t>15/07/63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B1A75-42BE-43F0-BFF1-2FA17A9D1DCA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976630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6843" y="3887812"/>
            <a:ext cx="12195668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2440" y="2194560"/>
            <a:ext cx="11247120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2900" y="3915938"/>
            <a:ext cx="11506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3024136-D290-48F3-A182-4C46BEB5146B}" type="datetime1">
              <a:rPr lang="en-US" smtClean="0"/>
              <a:t>7/15/2020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57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A9F4F-03AD-4497-A65D-076601BD41D2}" type="datetime1">
              <a:rPr lang="en-US" smtClean="0"/>
              <a:t>7/15/2020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196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-6843" y="3887812"/>
            <a:ext cx="12195668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488" y="2194560"/>
            <a:ext cx="11247120" cy="173736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7472" y="3911827"/>
            <a:ext cx="11503152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DFBF3AC-A781-43AA-8BD5-B12F49168B94}" type="datetime1">
              <a:rPr lang="en-US" smtClean="0"/>
              <a:t>7/15/2020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331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56A41-C91B-43FF-9881-F5DA9878418F}" type="datetime1">
              <a:rPr lang="en-US" smtClean="0"/>
              <a:t>7/15/2020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781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7AA76-41EE-4C13-950E-E611B8B8FC52}" type="datetime1">
              <a:rPr lang="en-US" smtClean="0"/>
              <a:t>7/15/2020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16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07A26-E7BC-4498-97E4-87AF12377CA9}" type="datetime1">
              <a:rPr lang="en-US" smtClean="0"/>
              <a:t>7/15/2020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695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A4171-1117-4486-993C-35A7470D8847}" type="datetime1">
              <a:rPr lang="en-US" smtClean="0"/>
              <a:t>7/15/2020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944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4CB8-1563-4663-81DB-74EB416C19BE}" type="datetime1">
              <a:rPr lang="en-US" smtClean="0"/>
              <a:t>7/15/2020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529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75998-6418-4520-B237-0341DEC38C56}" type="datetimeFigureOut">
              <a:rPr lang="th-TH" smtClean="0"/>
              <a:t>15/07/63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B1A75-42BE-43F0-BFF1-2FA17A9D1DCA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0343770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724CE-2468-448B-87C1-A92EDD78369B}" type="datetime1">
              <a:rPr lang="en-US" smtClean="0"/>
              <a:t>7/15/2020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490709" y="0"/>
            <a:ext cx="1170432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  <p:extLst>
      <p:ext uri="{BB962C8B-B14F-4D97-AF65-F5344CB8AC3E}">
        <p14:creationId xmlns:p14="http://schemas.microsoft.com/office/powerpoint/2010/main" val="1493401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7D44C-38B1-4D0F-9006-D5774F331095}" type="datetime1">
              <a:rPr lang="en-US" smtClean="0"/>
              <a:t>7/15/2020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195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F98D518A-FD4F-4358-B95B-9DB5A17160FB}" type="datetime1">
              <a:rPr lang="en-US" smtClean="0"/>
              <a:t>7/15/2020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405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ctrTitle"/>
          </p:nvPr>
        </p:nvSpPr>
        <p:spPr>
          <a:xfrm>
            <a:off x="3644900" y="2822333"/>
            <a:ext cx="4902000" cy="1546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 sz="6400">
                <a:solidFill>
                  <a:srgbClr val="0000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 sz="6400">
                <a:solidFill>
                  <a:srgbClr val="000000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 sz="6400">
                <a:solidFill>
                  <a:srgbClr val="000000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 sz="6400">
                <a:solidFill>
                  <a:srgbClr val="000000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 sz="6400">
                <a:solidFill>
                  <a:srgbClr val="000000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 sz="6400">
                <a:solidFill>
                  <a:srgbClr val="000000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 sz="6400">
                <a:solidFill>
                  <a:srgbClr val="000000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 sz="6400">
                <a:solidFill>
                  <a:srgbClr val="000000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 sz="64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ubTitle" idx="1"/>
          </p:nvPr>
        </p:nvSpPr>
        <p:spPr>
          <a:xfrm>
            <a:off x="4191000" y="4497933"/>
            <a:ext cx="38100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  <a:highlight>
                  <a:srgbClr val="000000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>
                <a:solidFill>
                  <a:srgbClr val="FFFFFF"/>
                </a:solidFill>
                <a:highlight>
                  <a:srgbClr val="000000"/>
                </a:highlight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>
                <a:solidFill>
                  <a:srgbClr val="FFFFFF"/>
                </a:solidFill>
                <a:highlight>
                  <a:srgbClr val="000000"/>
                </a:highlight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  <a:highlight>
                  <a:srgbClr val="000000"/>
                </a:highlight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  <a:highlight>
                  <a:srgbClr val="000000"/>
                </a:highlight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  <a:highlight>
                  <a:srgbClr val="000000"/>
                </a:highlight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  <a:highlight>
                  <a:srgbClr val="000000"/>
                </a:highlight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  <a:highlight>
                  <a:srgbClr val="000000"/>
                </a:highlight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  <a:highlight>
                  <a:srgbClr val="000000"/>
                </a:highlight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781407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body" idx="1"/>
          </p:nvPr>
        </p:nvSpPr>
        <p:spPr>
          <a:xfrm>
            <a:off x="3568700" y="1663700"/>
            <a:ext cx="6540400" cy="1093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558786" rtl="0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000"/>
              <a:buChar char="⊙"/>
              <a:defRPr>
                <a:solidFill>
                  <a:srgbClr val="000000"/>
                </a:solidFill>
                <a:highlight>
                  <a:srgbClr val="FFFF00"/>
                </a:highlight>
              </a:defRPr>
            </a:lvl1pPr>
            <a:lvl2pPr marL="1219170" lvl="1" indent="-50798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○"/>
              <a:defRPr>
                <a:solidFill>
                  <a:srgbClr val="000000"/>
                </a:solidFill>
                <a:highlight>
                  <a:srgbClr val="FFFF00"/>
                </a:highlight>
              </a:defRPr>
            </a:lvl2pPr>
            <a:lvl3pPr marL="1828754" lvl="2" indent="-50798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■"/>
              <a:defRPr>
                <a:solidFill>
                  <a:srgbClr val="000000"/>
                </a:solidFill>
                <a:highlight>
                  <a:srgbClr val="FFFF00"/>
                </a:highlight>
              </a:defRPr>
            </a:lvl3pPr>
            <a:lvl4pPr marL="2438339" lvl="3" indent="-457189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  <a:defRPr>
                <a:solidFill>
                  <a:srgbClr val="000000"/>
                </a:solidFill>
                <a:highlight>
                  <a:srgbClr val="FFFF00"/>
                </a:highlight>
              </a:defRPr>
            </a:lvl4pPr>
            <a:lvl5pPr marL="3047924" lvl="4" indent="-457189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○"/>
              <a:defRPr>
                <a:solidFill>
                  <a:srgbClr val="000000"/>
                </a:solidFill>
                <a:highlight>
                  <a:srgbClr val="FFFF00"/>
                </a:highlight>
              </a:defRPr>
            </a:lvl5pPr>
            <a:lvl6pPr marL="3657509" lvl="5" indent="-457189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■"/>
              <a:defRPr>
                <a:solidFill>
                  <a:srgbClr val="000000"/>
                </a:solidFill>
                <a:highlight>
                  <a:srgbClr val="FFFF00"/>
                </a:highlight>
              </a:defRPr>
            </a:lvl6pPr>
            <a:lvl7pPr marL="4267093" lvl="6" indent="-457189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  <a:defRPr>
                <a:solidFill>
                  <a:srgbClr val="000000"/>
                </a:solidFill>
                <a:highlight>
                  <a:srgbClr val="FFFF00"/>
                </a:highlight>
              </a:defRPr>
            </a:lvl7pPr>
            <a:lvl8pPr marL="4876678" lvl="7" indent="-457189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○"/>
              <a:defRPr>
                <a:solidFill>
                  <a:srgbClr val="000000"/>
                </a:solidFill>
                <a:highlight>
                  <a:srgbClr val="FFFF00"/>
                </a:highlight>
              </a:defRPr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■"/>
              <a:defRPr>
                <a:solidFill>
                  <a:srgbClr val="000000"/>
                </a:solidFill>
                <a:highlight>
                  <a:srgbClr val="FFFF00"/>
                </a:highlight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92366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530867" y="1505507"/>
            <a:ext cx="2267600" cy="1978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body" idx="1"/>
          </p:nvPr>
        </p:nvSpPr>
        <p:spPr>
          <a:xfrm>
            <a:off x="4109567" y="1455633"/>
            <a:ext cx="3497600" cy="5112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74121">
              <a:spcBef>
                <a:spcPts val="800"/>
              </a:spcBef>
              <a:spcAft>
                <a:spcPts val="0"/>
              </a:spcAft>
              <a:buSzPts val="2000"/>
              <a:buChar char="⊙"/>
              <a:defRPr sz="2667"/>
            </a:lvl1pPr>
            <a:lvl2pPr marL="1219170" lvl="1" indent="-474121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667"/>
            </a:lvl2pPr>
            <a:lvl3pPr marL="1828754" lvl="2" indent="-474121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667"/>
            </a:lvl3pPr>
            <a:lvl4pPr marL="2438339" lvl="3" indent="-474121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667"/>
            </a:lvl4pPr>
            <a:lvl5pPr marL="3047924" lvl="4" indent="-474121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667"/>
            </a:lvl5pPr>
            <a:lvl6pPr marL="3657509" lvl="5" indent="-474121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667"/>
            </a:lvl6pPr>
            <a:lvl7pPr marL="4267093" lvl="6" indent="-474121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667"/>
            </a:lvl7pPr>
            <a:lvl8pPr marL="4876678" lvl="7" indent="-474121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667"/>
            </a:lvl8pPr>
            <a:lvl9pPr marL="5486263" lvl="8" indent="-474121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667"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body" idx="2"/>
          </p:nvPr>
        </p:nvSpPr>
        <p:spPr>
          <a:xfrm>
            <a:off x="7817764" y="1455633"/>
            <a:ext cx="3497600" cy="5112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74121">
              <a:spcBef>
                <a:spcPts val="800"/>
              </a:spcBef>
              <a:spcAft>
                <a:spcPts val="0"/>
              </a:spcAft>
              <a:buSzPts val="2000"/>
              <a:buChar char="⊙"/>
              <a:defRPr sz="2667"/>
            </a:lvl1pPr>
            <a:lvl2pPr marL="1219170" lvl="1" indent="-474121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667"/>
            </a:lvl2pPr>
            <a:lvl3pPr marL="1828754" lvl="2" indent="-474121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667"/>
            </a:lvl3pPr>
            <a:lvl4pPr marL="2438339" lvl="3" indent="-474121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667"/>
            </a:lvl4pPr>
            <a:lvl5pPr marL="3047924" lvl="4" indent="-474121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667"/>
            </a:lvl5pPr>
            <a:lvl6pPr marL="3657509" lvl="5" indent="-474121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667"/>
            </a:lvl6pPr>
            <a:lvl7pPr marL="4267093" lvl="6" indent="-474121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667"/>
            </a:lvl7pPr>
            <a:lvl8pPr marL="4876678" lvl="7" indent="-474121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667"/>
            </a:lvl8pPr>
            <a:lvl9pPr marL="5486263" lvl="8" indent="-474121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6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117221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Inverse">
  <p:cSld name="Blank Inverse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8326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75998-6418-4520-B237-0341DEC38C56}" type="datetimeFigureOut">
              <a:rPr lang="th-TH" smtClean="0"/>
              <a:t>15/07/63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B1A75-42BE-43F0-BFF1-2FA17A9D1DCA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11137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75998-6418-4520-B237-0341DEC38C56}" type="datetimeFigureOut">
              <a:rPr lang="th-TH" smtClean="0"/>
              <a:t>15/07/63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B1A75-42BE-43F0-BFF1-2FA17A9D1DCA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018950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75998-6418-4520-B237-0341DEC38C56}" type="datetimeFigureOut">
              <a:rPr lang="th-TH" smtClean="0"/>
              <a:t>15/07/63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B1A75-42BE-43F0-BFF1-2FA17A9D1DCA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53601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75998-6418-4520-B237-0341DEC38C56}" type="datetimeFigureOut">
              <a:rPr lang="th-TH" smtClean="0"/>
              <a:t>15/07/63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B1A75-42BE-43F0-BFF1-2FA17A9D1DCA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94004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75998-6418-4520-B237-0341DEC38C56}" type="datetimeFigureOut">
              <a:rPr lang="th-TH" smtClean="0"/>
              <a:t>15/07/63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B1A75-42BE-43F0-BFF1-2FA17A9D1DCA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70741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75998-6418-4520-B237-0341DEC38C56}" type="datetimeFigureOut">
              <a:rPr lang="th-TH" smtClean="0"/>
              <a:t>15/07/63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668B1A75-42BE-43F0-BFF1-2FA17A9D1DCA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916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75998-6418-4520-B237-0341DEC38C56}" type="datetimeFigureOut">
              <a:rPr lang="th-TH" smtClean="0"/>
              <a:t>15/07/63</a:t>
            </a:fld>
            <a:endParaRPr lang="th-TH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B1A75-42BE-43F0-BFF1-2FA17A9D1DCA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4557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4B675998-6418-4520-B237-0341DEC38C56}" type="datetimeFigureOut">
              <a:rPr lang="th-TH" smtClean="0"/>
              <a:t>15/07/63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tx1">
                    <a:alpha val="20000"/>
                  </a:schemeClr>
                </a:solidFill>
                <a:latin typeface="+mj-lt"/>
              </a:defRPr>
            </a:lvl1pPr>
          </a:lstStyle>
          <a:p>
            <a:fld id="{668B1A75-42BE-43F0-BFF1-2FA17A9D1DCA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582908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4CD11720-76E7-46E6-B0AA-057287C42052}" type="datetime1">
              <a:rPr lang="en-US" smtClean="0"/>
              <a:t>7/15/2020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3574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Relationship Id="rId4" Type="http://schemas.openxmlformats.org/officeDocument/2006/relationships/hyperlink" Target="https://psisat.com/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5.xml"/><Relationship Id="rId4" Type="http://schemas.openxmlformats.org/officeDocument/2006/relationships/hyperlink" Target="https://ienergyguru.com/2015/09/air-conditioning/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Relationship Id="rId5" Type="http://schemas.openxmlformats.org/officeDocument/2006/relationships/hyperlink" Target="https://n.pr/3fFqrao" TargetMode="External"/><Relationship Id="rId4" Type="http://schemas.openxmlformats.org/officeDocument/2006/relationships/hyperlink" Target="https://bit.ly/2YUocKi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8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4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56.png"/><Relationship Id="rId5" Type="http://schemas.openxmlformats.org/officeDocument/2006/relationships/image" Target="../media/image55.emf"/><Relationship Id="rId4" Type="http://schemas.openxmlformats.org/officeDocument/2006/relationships/image" Target="../media/image5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69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emf"/><Relationship Id="rId1" Type="http://schemas.openxmlformats.org/officeDocument/2006/relationships/slideLayout" Target="../slideLayouts/slideLayout2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5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emf"/><Relationship Id="rId1" Type="http://schemas.openxmlformats.org/officeDocument/2006/relationships/slideLayout" Target="../slideLayouts/slideLayout2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2ilN9bHf0JQ" TargetMode="External"/><Relationship Id="rId1" Type="http://schemas.openxmlformats.org/officeDocument/2006/relationships/slideLayout" Target="../slideLayouts/slideLayout25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emf"/><Relationship Id="rId2" Type="http://schemas.openxmlformats.org/officeDocument/2006/relationships/image" Target="../media/image86.emf"/><Relationship Id="rId1" Type="http://schemas.openxmlformats.org/officeDocument/2006/relationships/slideLayout" Target="../slideLayouts/slideLayout25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emf"/><Relationship Id="rId1" Type="http://schemas.openxmlformats.org/officeDocument/2006/relationships/slideLayout" Target="../slideLayouts/slideLayout25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92.emf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5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5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6320" y="2044337"/>
            <a:ext cx="10363200" cy="1975104"/>
          </a:xfrm>
        </p:spPr>
        <p:txBody>
          <a:bodyPr/>
          <a:lstStyle/>
          <a:p>
            <a:pPr algn="ctr"/>
            <a:r>
              <a:rPr lang="th-TH" sz="5400" b="1" dirty="0" smtClean="0">
                <a:solidFill>
                  <a:srgbClr val="FFFF00"/>
                </a:solidFill>
              </a:rPr>
              <a:t>การใช้พลังงาน ทรัพยากรอย่างมีประสิทธิภาพ </a:t>
            </a:r>
            <a:br>
              <a:rPr lang="th-TH" sz="5400" b="1" dirty="0" smtClean="0">
                <a:solidFill>
                  <a:srgbClr val="FFFF00"/>
                </a:solidFill>
              </a:rPr>
            </a:br>
            <a:r>
              <a:rPr lang="th-TH" sz="5400" b="1" dirty="0" smtClean="0">
                <a:solidFill>
                  <a:srgbClr val="FFFF00"/>
                </a:solidFill>
              </a:rPr>
              <a:t>และ</a:t>
            </a:r>
            <a:r>
              <a:rPr lang="th-TH" sz="5400" b="1" dirty="0" err="1" smtClean="0">
                <a:solidFill>
                  <a:srgbClr val="FFFF00"/>
                </a:solidFill>
              </a:rPr>
              <a:t>การจัด</a:t>
            </a:r>
            <a:r>
              <a:rPr lang="th-TH" sz="5400" b="1" dirty="0" smtClean="0">
                <a:solidFill>
                  <a:srgbClr val="FFFF00"/>
                </a:solidFill>
              </a:rPr>
              <a:t>การมลพิษและของเสีย</a:t>
            </a:r>
            <a:endParaRPr lang="en-US" sz="5400" b="1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11897" y="4418728"/>
            <a:ext cx="4343783" cy="1508760"/>
          </a:xfrm>
        </p:spPr>
        <p:txBody>
          <a:bodyPr>
            <a:normAutofit/>
          </a:bodyPr>
          <a:lstStyle/>
          <a:p>
            <a:r>
              <a:rPr lang="th-TH" sz="3600" b="1" dirty="0" err="1" smtClean="0">
                <a:solidFill>
                  <a:srgbClr val="FFFF00"/>
                </a:solidFill>
              </a:rPr>
              <a:t>มุ</a:t>
            </a:r>
            <a:r>
              <a:rPr lang="th-TH" sz="3600" b="1" dirty="0" smtClean="0">
                <a:solidFill>
                  <a:srgbClr val="FFFF00"/>
                </a:solidFill>
              </a:rPr>
              <a:t>จลินท</a:t>
            </a:r>
            <a:r>
              <a:rPr lang="th-TH" sz="3600" b="1" dirty="0" err="1" smtClean="0">
                <a:solidFill>
                  <a:srgbClr val="FFFF00"/>
                </a:solidFill>
              </a:rPr>
              <a:t>ร์</a:t>
            </a:r>
            <a:r>
              <a:rPr lang="th-TH" sz="3600" b="1" dirty="0" smtClean="0">
                <a:solidFill>
                  <a:srgbClr val="FFFF00"/>
                </a:solidFill>
              </a:rPr>
              <a:t> ผลจันทร์</a:t>
            </a:r>
          </a:p>
          <a:p>
            <a:r>
              <a:rPr lang="th-TH" sz="3600" b="1" dirty="0" smtClean="0">
                <a:solidFill>
                  <a:srgbClr val="FFFF00"/>
                </a:solidFill>
              </a:rPr>
              <a:t>คณะวิทยาศาสตร์ มหาวิทยาลัยแม่โจ้</a:t>
            </a:r>
            <a:endParaRPr lang="en-US" sz="3600" b="1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76549" y="5904411"/>
            <a:ext cx="77941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DilleniaUPC" panose="02020603050405020304" pitchFamily="18" charset="-34"/>
              </a:rPr>
              <a:t>วันที่ 15 กรกฎาคม 2563 ณ ห้องประชุมรวงผึ้ง ชั้น 5 อาคารสำนักงานมหาวิทยาลัย 2</a:t>
            </a:r>
            <a:endParaRPr kumimoji="0" lang="th-TH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Dilleni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10770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42239" y="5401000"/>
            <a:ext cx="3497600" cy="3511324"/>
          </a:xfrm>
        </p:spPr>
        <p:txBody>
          <a:bodyPr>
            <a:normAutofit/>
          </a:bodyPr>
          <a:lstStyle/>
          <a:p>
            <a:pPr marL="135464" indent="0" algn="r">
              <a:buNone/>
            </a:pPr>
            <a:r>
              <a:rPr lang="th-TH" sz="4400" dirty="0" smtClean="0"/>
              <a:t>การใช้น้ำ           </a:t>
            </a:r>
            <a:endParaRPr lang="th-TH" sz="4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8682" y="228380"/>
            <a:ext cx="9610725" cy="2085023"/>
          </a:xfrm>
          <a:prstGeom prst="rect">
            <a:avLst/>
          </a:prstGeom>
        </p:spPr>
      </p:pic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-782003" y="5389720"/>
            <a:ext cx="5138057" cy="3511324"/>
          </a:xfrm>
        </p:spPr>
        <p:txBody>
          <a:bodyPr>
            <a:normAutofit/>
          </a:bodyPr>
          <a:lstStyle/>
          <a:p>
            <a:pPr marL="135464" indent="0" algn="ctr">
              <a:buNone/>
            </a:pPr>
            <a:r>
              <a:rPr lang="th-TH" sz="4400" dirty="0" smtClean="0"/>
              <a:t>การใช้พลังงาน</a:t>
            </a:r>
            <a:endParaRPr lang="th-TH" sz="4400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7177294" y="5389720"/>
            <a:ext cx="4943606" cy="3511324"/>
          </a:xfrm>
        </p:spPr>
        <p:txBody>
          <a:bodyPr>
            <a:normAutofit/>
          </a:bodyPr>
          <a:lstStyle/>
          <a:p>
            <a:pPr marL="135464" indent="0" algn="r">
              <a:buNone/>
            </a:pPr>
            <a:r>
              <a:rPr lang="th-TH" sz="4400" dirty="0" smtClean="0"/>
              <a:t>ทรัพยากร</a:t>
            </a:r>
            <a:r>
              <a:rPr lang="th-TH" sz="4400" dirty="0" err="1" smtClean="0"/>
              <a:t>อื่นๆ</a:t>
            </a:r>
            <a:r>
              <a:rPr lang="th-TH" sz="4400" dirty="0" smtClean="0"/>
              <a:t> เช่น กระดาษ หมึก </a:t>
            </a:r>
            <a:endParaRPr lang="th-TH" sz="4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349" y="2608483"/>
            <a:ext cx="3388874" cy="26068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2436" y="2608483"/>
            <a:ext cx="3815050" cy="268766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0263" y="2608483"/>
            <a:ext cx="3606900" cy="2649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77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1149" y="221793"/>
            <a:ext cx="5797685" cy="31731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528" y="221794"/>
            <a:ext cx="5495401" cy="31731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528" y="3554613"/>
            <a:ext cx="5495401" cy="315747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1149" y="3494633"/>
            <a:ext cx="5797685" cy="3217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043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867" y="307524"/>
            <a:ext cx="11134044" cy="6260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28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2591" y="2581572"/>
            <a:ext cx="9539391" cy="2681092"/>
          </a:xfrm>
        </p:spPr>
        <p:txBody>
          <a:bodyPr>
            <a:noAutofit/>
          </a:bodyPr>
          <a:lstStyle/>
          <a:p>
            <a:r>
              <a:rPr lang="th-TH" sz="6600" dirty="0" smtClean="0"/>
              <a:t>การใช้อย่างคุ้มค่า</a:t>
            </a:r>
            <a:br>
              <a:rPr lang="th-TH" sz="6600" dirty="0" smtClean="0"/>
            </a:br>
            <a:r>
              <a:rPr lang="th-TH" sz="6600" dirty="0" smtClean="0"/>
              <a:t>        การใช้อย่างประหยัด</a:t>
            </a:r>
            <a:br>
              <a:rPr lang="th-TH" sz="6600" dirty="0" smtClean="0"/>
            </a:br>
            <a:r>
              <a:rPr lang="th-TH" sz="6600" dirty="0" smtClean="0"/>
              <a:t>             การใช้เพื่อให้เกิดประโยชน์สูงสุด</a:t>
            </a:r>
            <a:endParaRPr lang="th-TH" sz="6600" dirty="0"/>
          </a:p>
        </p:txBody>
      </p:sp>
      <p:sp>
        <p:nvSpPr>
          <p:cNvPr id="6" name="TextBox 5"/>
          <p:cNvSpPr txBox="1"/>
          <p:nvPr/>
        </p:nvSpPr>
        <p:spPr>
          <a:xfrm>
            <a:off x="170650" y="576063"/>
            <a:ext cx="118430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5400" b="1" dirty="0" smtClean="0">
                <a:solidFill>
                  <a:srgbClr val="FFFF00"/>
                </a:solidFill>
              </a:rPr>
              <a:t>เราจะใช้พลังงานไฟฟ้าและทรัพยากรอย่างไร </a:t>
            </a:r>
            <a:r>
              <a:rPr lang="en-US" sz="5400" b="1" dirty="0" smtClean="0">
                <a:solidFill>
                  <a:srgbClr val="FFFF00"/>
                </a:solidFill>
              </a:rPr>
              <a:t>??? </a:t>
            </a:r>
            <a:endParaRPr lang="th-TH" sz="5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40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5594" y="2170525"/>
            <a:ext cx="9647606" cy="2521547"/>
          </a:xfrm>
        </p:spPr>
        <p:txBody>
          <a:bodyPr>
            <a:normAutofit fontScale="90000"/>
          </a:bodyPr>
          <a:lstStyle/>
          <a:p>
            <a:r>
              <a:rPr lang="th-TH" dirty="0"/>
              <a:t> </a:t>
            </a:r>
            <a:r>
              <a:rPr lang="th-TH" dirty="0" smtClean="0"/>
              <a:t/>
            </a:r>
            <a:br>
              <a:rPr lang="th-TH" dirty="0" smtClean="0"/>
            </a:br>
            <a:r>
              <a:rPr lang="th-TH" sz="6700" b="1" dirty="0" smtClean="0"/>
              <a:t>อ1  </a:t>
            </a:r>
            <a:r>
              <a:rPr lang="th-TH" sz="6700" b="1" dirty="0"/>
              <a:t>อุปกรณ์ประหยัดไฟฟ้า  </a:t>
            </a:r>
            <a:r>
              <a:rPr lang="th-TH" sz="6700" b="1" dirty="0" smtClean="0"/>
              <a:t/>
            </a:r>
            <a:br>
              <a:rPr lang="th-TH" sz="6700" b="1" dirty="0" smtClean="0"/>
            </a:br>
            <a:r>
              <a:rPr lang="th-TH" sz="6700" b="1" dirty="0" smtClean="0"/>
              <a:t>อ2  อาคาร</a:t>
            </a:r>
            <a:r>
              <a:rPr lang="th-TH" sz="6700" b="1" dirty="0"/>
              <a:t>ประหยัดไฟฟ้า  </a:t>
            </a:r>
            <a:br>
              <a:rPr lang="th-TH" sz="6700" b="1" dirty="0"/>
            </a:br>
            <a:r>
              <a:rPr lang="th-TH" sz="6700" b="1" dirty="0" smtClean="0"/>
              <a:t>อ3  อุปนิสัยประหยัด</a:t>
            </a:r>
            <a:r>
              <a:rPr lang="th-TH" sz="6700" b="1" dirty="0"/>
              <a:t>ไฟฟ้า</a:t>
            </a:r>
            <a:r>
              <a:rPr lang="th-TH" dirty="0"/>
              <a:t/>
            </a:r>
            <a:br>
              <a:rPr lang="th-TH" dirty="0"/>
            </a:br>
            <a:r>
              <a:rPr lang="th-TH" dirty="0"/>
              <a:t/>
            </a:r>
            <a:br>
              <a:rPr lang="th-TH" dirty="0"/>
            </a:br>
            <a:endParaRPr lang="th-TH" dirty="0"/>
          </a:p>
        </p:txBody>
      </p:sp>
      <p:sp>
        <p:nvSpPr>
          <p:cNvPr id="6" name="Rectangle 5"/>
          <p:cNvSpPr/>
          <p:nvPr/>
        </p:nvSpPr>
        <p:spPr>
          <a:xfrm>
            <a:off x="263011" y="608987"/>
            <a:ext cx="982309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7200" b="1" dirty="0">
                <a:solidFill>
                  <a:srgbClr val="FFFF00"/>
                </a:solidFill>
              </a:rPr>
              <a:t>กลยุทธ์</a:t>
            </a:r>
            <a:r>
              <a:rPr lang="th-TH" sz="7200" b="1" dirty="0" smtClean="0">
                <a:solidFill>
                  <a:srgbClr val="FFFF00"/>
                </a:solidFill>
              </a:rPr>
              <a:t>ประหยัดพลังงาน</a:t>
            </a:r>
            <a:r>
              <a:rPr lang="th-TH" sz="7200" b="1" dirty="0">
                <a:solidFill>
                  <a:srgbClr val="FFFF00"/>
                </a:solidFill>
              </a:rPr>
              <a:t>ไฟฟ้า  3  อ. </a:t>
            </a:r>
          </a:p>
        </p:txBody>
      </p:sp>
    </p:spTree>
    <p:extLst>
      <p:ext uri="{BB962C8B-B14F-4D97-AF65-F5344CB8AC3E}">
        <p14:creationId xmlns:p14="http://schemas.microsoft.com/office/powerpoint/2010/main" val="1877064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180" y="3177289"/>
            <a:ext cx="3736333" cy="1978400"/>
          </a:xfrm>
        </p:spPr>
        <p:txBody>
          <a:bodyPr>
            <a:normAutofit/>
          </a:bodyPr>
          <a:lstStyle/>
          <a:p>
            <a:r>
              <a:rPr lang="th-TH" sz="5400" b="1" dirty="0" smtClean="0"/>
              <a:t>หลักการ 4 ป</a:t>
            </a:r>
            <a:endParaRPr lang="th-TH" sz="54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0508" y="1173740"/>
            <a:ext cx="8296767" cy="528637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9869124" y="6383367"/>
            <a:ext cx="19672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/>
              </a:rPr>
              <a:t>https://psisat.com/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18362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689" y="2660052"/>
            <a:ext cx="3477716" cy="1978400"/>
          </a:xfrm>
        </p:spPr>
        <p:txBody>
          <a:bodyPr>
            <a:normAutofit/>
          </a:bodyPr>
          <a:lstStyle/>
          <a:p>
            <a:r>
              <a:rPr lang="th-TH" sz="6000" b="1" dirty="0" smtClean="0"/>
              <a:t>หลักการ 1ล 5ป</a:t>
            </a:r>
            <a:endParaRPr lang="th-TH" sz="60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5891" y="149080"/>
            <a:ext cx="6853382" cy="6574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577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791" y="2496107"/>
            <a:ext cx="4231633" cy="1978400"/>
          </a:xfrm>
        </p:spPr>
        <p:txBody>
          <a:bodyPr>
            <a:noAutofit/>
          </a:bodyPr>
          <a:lstStyle/>
          <a:p>
            <a:r>
              <a:rPr lang="th-TH" sz="16600" dirty="0" smtClean="0"/>
              <a:t>ไฟฟ้า</a:t>
            </a:r>
            <a:endParaRPr lang="th-TH" sz="16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1918" y="1455633"/>
            <a:ext cx="5925581" cy="4561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840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5558" y="746749"/>
            <a:ext cx="4151953" cy="1978400"/>
          </a:xfrm>
        </p:spPr>
        <p:txBody>
          <a:bodyPr>
            <a:normAutofit/>
          </a:bodyPr>
          <a:lstStyle/>
          <a:p>
            <a:r>
              <a:rPr lang="th-TH" sz="6000" b="1" dirty="0" smtClean="0">
                <a:solidFill>
                  <a:srgbClr val="FFFF00"/>
                </a:solidFill>
              </a:rPr>
              <a:t>เครื่องปรับอากาศ</a:t>
            </a:r>
            <a:endParaRPr lang="th-TH" sz="6000" b="1" dirty="0">
              <a:solidFill>
                <a:srgbClr val="FFFF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8108" y="402683"/>
            <a:ext cx="6141968" cy="58921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500" y="2199558"/>
            <a:ext cx="4044150" cy="191413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58963" y="6294808"/>
            <a:ext cx="49651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ienergyguru.com/2015/09/air-conditioning</a:t>
            </a:r>
            <a:r>
              <a:rPr lang="en-US" dirty="0">
                <a:hlinkClick r:id="rId4"/>
              </a:rPr>
              <a:t>/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708740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853" y="466433"/>
            <a:ext cx="4517790" cy="1978400"/>
          </a:xfrm>
        </p:spPr>
        <p:txBody>
          <a:bodyPr>
            <a:normAutofit/>
          </a:bodyPr>
          <a:lstStyle/>
          <a:p>
            <a:r>
              <a:rPr lang="th-TH" b="1" dirty="0" smtClean="0">
                <a:solidFill>
                  <a:srgbClr val="FFFF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ปัจจัยความสุขสบายของ</a:t>
            </a:r>
            <a:r>
              <a:rPr lang="th-TH" dirty="0" smtClean="0">
                <a:solidFill>
                  <a:srgbClr val="FFFF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คน</a:t>
            </a:r>
            <a:endParaRPr lang="th-TH" dirty="0">
              <a:solidFill>
                <a:srgbClr val="FFFF00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6456" y="2071991"/>
            <a:ext cx="6133254" cy="4496042"/>
          </a:xfrm>
          <a:solidFill>
            <a:srgbClr val="FFFF00"/>
          </a:solidFill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th-TH" sz="3600" b="1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อุณหภูมิ 24-25 </a:t>
            </a:r>
            <a:r>
              <a:rPr lang="en-US" sz="3600" b="1" baseline="30000" dirty="0" err="1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o</a:t>
            </a:r>
            <a:r>
              <a:rPr lang="en-US" sz="3600" b="1" dirty="0" err="1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C</a:t>
            </a:r>
            <a:endParaRPr lang="en-US" sz="3600" b="1" dirty="0" smtClean="0">
              <a:solidFill>
                <a:schemeClr val="bg1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th-TH" sz="3600" b="1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ความชื้นสัมพัทธ์ 50-60</a:t>
            </a:r>
            <a:r>
              <a:rPr lang="en-US" sz="3600" b="1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% RH </a:t>
            </a:r>
          </a:p>
          <a:p>
            <a:pPr marL="135464" indent="0">
              <a:buNone/>
            </a:pPr>
            <a:r>
              <a:rPr lang="en-US" sz="3600" b="1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     &lt; 30% </a:t>
            </a:r>
            <a:r>
              <a:rPr lang="th-TH" sz="3600" b="1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ผิวแห้ง</a:t>
            </a:r>
          </a:p>
          <a:p>
            <a:pPr marL="135464" indent="0">
              <a:buNone/>
            </a:pPr>
            <a:r>
              <a:rPr lang="en-US" sz="3600" b="1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     &gt;70% </a:t>
            </a:r>
            <a:r>
              <a:rPr lang="th-TH" sz="3600" b="1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เหนียวตัว</a:t>
            </a:r>
            <a:endParaRPr lang="en-US" sz="3600" b="1" dirty="0" smtClean="0">
              <a:solidFill>
                <a:schemeClr val="bg1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th-TH" sz="3600" b="1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ความเร็วของอากาศ</a:t>
            </a:r>
            <a:r>
              <a:rPr lang="en-US" sz="3600" b="1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0.2-1.0 m/s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h-TH" sz="3600" b="1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เสียง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h-TH" sz="3600" b="1" dirty="0" smtClean="0">
                <a:solidFill>
                  <a:schemeClr val="bg1"/>
                </a:solidFill>
              </a:rPr>
              <a:t>สะอาด</a:t>
            </a:r>
            <a:endParaRPr lang="th-TH" sz="3600" b="1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2287" y="2071991"/>
            <a:ext cx="5117973" cy="4496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100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001486" y="512064"/>
            <a:ext cx="10363200" cy="914400"/>
          </a:xfrm>
        </p:spPr>
        <p:txBody>
          <a:bodyPr>
            <a:noAutofit/>
          </a:bodyPr>
          <a:lstStyle/>
          <a:p>
            <a:r>
              <a:rPr lang="th-TH" sz="7200" b="1" dirty="0" smtClean="0">
                <a:solidFill>
                  <a:srgbClr val="FFFF00"/>
                </a:solidFill>
              </a:rPr>
              <a:t>เนื้อหาการ</a:t>
            </a:r>
            <a:r>
              <a:rPr lang="th-TH" sz="7200" b="1" dirty="0">
                <a:solidFill>
                  <a:srgbClr val="FFFF00"/>
                </a:solidFill>
              </a:rPr>
              <a:t>บ</a:t>
            </a:r>
            <a:r>
              <a:rPr lang="th-TH" sz="7200" b="1" dirty="0" smtClean="0">
                <a:solidFill>
                  <a:srgbClr val="FFFF00"/>
                </a:solidFill>
              </a:rPr>
              <a:t>รรยาย</a:t>
            </a:r>
            <a:endParaRPr lang="en-US" sz="7200" b="1" dirty="0">
              <a:solidFill>
                <a:srgbClr val="FFFF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661577" y="1859280"/>
            <a:ext cx="10363200" cy="4572000"/>
          </a:xfrm>
        </p:spPr>
        <p:txBody>
          <a:bodyPr>
            <a:normAutofit/>
          </a:bodyPr>
          <a:lstStyle/>
          <a:p>
            <a:pPr lvl="0">
              <a:buClr>
                <a:srgbClr val="FF0000"/>
              </a:buClr>
            </a:pPr>
            <a:r>
              <a:rPr lang="en-US" sz="4400" b="1" dirty="0" smtClean="0">
                <a:solidFill>
                  <a:srgbClr val="FFFF00"/>
                </a:solidFill>
              </a:rPr>
              <a:t>Green </a:t>
            </a:r>
            <a:r>
              <a:rPr lang="en-US" sz="4400" b="1" dirty="0" smtClean="0">
                <a:solidFill>
                  <a:srgbClr val="FFFF00"/>
                </a:solidFill>
              </a:rPr>
              <a:t>office / Green University</a:t>
            </a:r>
            <a:endParaRPr lang="en-US" sz="4400" b="1" dirty="0" smtClean="0">
              <a:solidFill>
                <a:srgbClr val="FFFF00"/>
              </a:solidFill>
            </a:endParaRPr>
          </a:p>
          <a:p>
            <a:pPr>
              <a:buClr>
                <a:srgbClr val="FF0000"/>
              </a:buClr>
            </a:pPr>
            <a:r>
              <a:rPr lang="th-TH" sz="4400" b="1" dirty="0">
                <a:solidFill>
                  <a:srgbClr val="FFFF00"/>
                </a:solidFill>
              </a:rPr>
              <a:t>การใช้พลังงาน ทรัพยากรอย่างมีประสิทธิภาพ</a:t>
            </a:r>
          </a:p>
          <a:p>
            <a:pPr>
              <a:buClr>
                <a:srgbClr val="FF0000"/>
              </a:buClr>
            </a:pPr>
            <a:r>
              <a:rPr lang="th-TH" sz="4400" b="1" dirty="0" err="1">
                <a:solidFill>
                  <a:srgbClr val="FFFF00"/>
                </a:solidFill>
              </a:rPr>
              <a:t>การจัด</a:t>
            </a:r>
            <a:r>
              <a:rPr lang="th-TH" sz="4400" b="1" dirty="0">
                <a:solidFill>
                  <a:srgbClr val="FFFF00"/>
                </a:solidFill>
              </a:rPr>
              <a:t>การมลพิษ และของเสีย</a:t>
            </a:r>
            <a:endParaRPr lang="en-US" sz="4400" b="1" dirty="0">
              <a:solidFill>
                <a:srgbClr val="FFFF00"/>
              </a:solidFill>
            </a:endParaRPr>
          </a:p>
          <a:p>
            <a:pPr lvl="0">
              <a:buClr>
                <a:srgbClr val="FF0000"/>
              </a:buClr>
            </a:pPr>
            <a:endParaRPr lang="th-TH" sz="4000" b="1" dirty="0" smtClean="0">
              <a:solidFill>
                <a:srgbClr val="FFFF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2873" y="4145280"/>
            <a:ext cx="4969164" cy="2455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420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8248" y="615012"/>
            <a:ext cx="5711267" cy="573779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th-TH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006" y="615012"/>
            <a:ext cx="5745988" cy="584402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275069" y="622766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0070E8"/>
                </a:solidFill>
                <a:latin typeface="system-ui"/>
                <a:hlinkClick r:id="rId4"/>
              </a:rPr>
              <a:t>https://bit.ly/2YUocKi</a:t>
            </a:r>
            <a:endParaRPr lang="en-US" dirty="0">
              <a:solidFill>
                <a:srgbClr val="212529"/>
              </a:solidFill>
              <a:latin typeface="system-ui"/>
            </a:endParaRPr>
          </a:p>
          <a:p>
            <a:r>
              <a:rPr lang="en-US" u="sng" dirty="0">
                <a:solidFill>
                  <a:srgbClr val="0059B9"/>
                </a:solidFill>
                <a:latin typeface="system-ui"/>
                <a:hlinkClick r:id="rId5"/>
              </a:rPr>
              <a:t>https://n.pr/3fFqrao</a:t>
            </a:r>
            <a:endParaRPr lang="en-US" b="0" i="0" dirty="0">
              <a:solidFill>
                <a:srgbClr val="212529"/>
              </a:solidFill>
              <a:effectLst/>
              <a:latin typeface="system-ui"/>
            </a:endParaRPr>
          </a:p>
        </p:txBody>
      </p:sp>
    </p:spTree>
    <p:extLst>
      <p:ext uri="{BB962C8B-B14F-4D97-AF65-F5344CB8AC3E}">
        <p14:creationId xmlns:p14="http://schemas.microsoft.com/office/powerpoint/2010/main" val="4011665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665" y="568351"/>
            <a:ext cx="8745164" cy="579353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54485" y="800537"/>
            <a:ext cx="3803515" cy="769441"/>
          </a:xfrm>
          <a:prstGeom prst="rect">
            <a:avLst/>
          </a:prstGeom>
          <a:solidFill>
            <a:schemeClr val="tx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r>
              <a:rPr lang="th-TH" sz="4400" dirty="0" smtClean="0"/>
              <a:t>ความร้อนจากนอกอาคาร </a:t>
            </a:r>
            <a:endParaRPr lang="th-TH" sz="4400" dirty="0"/>
          </a:p>
        </p:txBody>
      </p:sp>
      <p:sp>
        <p:nvSpPr>
          <p:cNvPr id="7" name="Right Arrow 6"/>
          <p:cNvSpPr/>
          <p:nvPr/>
        </p:nvSpPr>
        <p:spPr>
          <a:xfrm rot="10800000">
            <a:off x="8583038" y="4620637"/>
            <a:ext cx="2033080" cy="81712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8" name="TextBox 7"/>
          <p:cNvSpPr txBox="1"/>
          <p:nvPr/>
        </p:nvSpPr>
        <p:spPr>
          <a:xfrm>
            <a:off x="9763327" y="2402359"/>
            <a:ext cx="262971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400" dirty="0" smtClean="0"/>
              <a:t>ความร้อนจากในอาคาร </a:t>
            </a:r>
            <a:endParaRPr lang="th-TH" sz="4400" dirty="0"/>
          </a:p>
        </p:txBody>
      </p:sp>
      <p:sp>
        <p:nvSpPr>
          <p:cNvPr id="9" name="Right Arrow 8"/>
          <p:cNvSpPr/>
          <p:nvPr/>
        </p:nvSpPr>
        <p:spPr>
          <a:xfrm rot="10800000">
            <a:off x="2655652" y="1554109"/>
            <a:ext cx="963038" cy="49611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88945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229" y="2824976"/>
            <a:ext cx="3423640" cy="333476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20275" y="1796831"/>
            <a:ext cx="32175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th-TH" sz="3200" b="1" dirty="0">
                <a:solidFill>
                  <a:srgbClr val="FFFF00"/>
                </a:solidFill>
                <a:latin typeface="Prompt"/>
              </a:rPr>
              <a:t>เครื่องปรับอากาศแบบ</a:t>
            </a:r>
            <a:r>
              <a:rPr lang="th-TH" sz="3200" b="1" dirty="0" smtClean="0">
                <a:solidFill>
                  <a:srgbClr val="FFFF00"/>
                </a:solidFill>
                <a:latin typeface="Prompt"/>
              </a:rPr>
              <a:t>หน้าต่าง</a:t>
            </a:r>
            <a:endParaRPr lang="en-US" sz="3200" b="1" i="0" dirty="0">
              <a:solidFill>
                <a:srgbClr val="FFFF00"/>
              </a:solidFill>
              <a:effectLst/>
              <a:latin typeface="Prompt"/>
            </a:endParaRPr>
          </a:p>
        </p:txBody>
      </p:sp>
      <p:pic>
        <p:nvPicPr>
          <p:cNvPr id="1026" name="Picture 2" descr="image0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518" y="2824975"/>
            <a:ext cx="3752493" cy="3334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3978724" y="1796832"/>
            <a:ext cx="32880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th-TH" sz="3200" b="1" dirty="0">
                <a:solidFill>
                  <a:srgbClr val="FFFF00"/>
                </a:solidFill>
                <a:latin typeface="Prompt"/>
              </a:rPr>
              <a:t>เครื่องปรับอากาศ</a:t>
            </a:r>
            <a:r>
              <a:rPr lang="th-TH" sz="3200" b="1" dirty="0" smtClean="0">
                <a:solidFill>
                  <a:srgbClr val="FFFF00"/>
                </a:solidFill>
                <a:latin typeface="Prompt"/>
              </a:rPr>
              <a:t>แบบแยกส่วน</a:t>
            </a:r>
            <a:endParaRPr lang="en-US" sz="3200" b="1" i="0" dirty="0">
              <a:solidFill>
                <a:srgbClr val="FFFF00"/>
              </a:solidFill>
              <a:effectLst/>
              <a:latin typeface="Prompt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6349" y="2824974"/>
            <a:ext cx="4323048" cy="3334767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8417449" y="1796830"/>
            <a:ext cx="26949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th-TH" sz="3200" b="1" dirty="0">
                <a:solidFill>
                  <a:srgbClr val="FFFF00"/>
                </a:solidFill>
                <a:latin typeface="Prompt"/>
              </a:rPr>
              <a:t>เครื่องปรับอากาศ</a:t>
            </a:r>
            <a:r>
              <a:rPr lang="th-TH" sz="3200" b="1" dirty="0" smtClean="0">
                <a:solidFill>
                  <a:srgbClr val="FFFF00"/>
                </a:solidFill>
                <a:latin typeface="Prompt"/>
              </a:rPr>
              <a:t>แบบชุด</a:t>
            </a:r>
            <a:endParaRPr lang="en-US" sz="3200" b="1" i="0" dirty="0">
              <a:solidFill>
                <a:srgbClr val="FFFF00"/>
              </a:solidFill>
              <a:effectLst/>
              <a:latin typeface="Prompt"/>
            </a:endParaRPr>
          </a:p>
        </p:txBody>
      </p:sp>
    </p:spTree>
    <p:extLst>
      <p:ext uri="{BB962C8B-B14F-4D97-AF65-F5344CB8AC3E}">
        <p14:creationId xmlns:p14="http://schemas.microsoft.com/office/powerpoint/2010/main" val="197817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6785" y="693139"/>
            <a:ext cx="8492246" cy="5779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576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192" y="2101378"/>
            <a:ext cx="5861319" cy="412956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522861" y="674908"/>
            <a:ext cx="474841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th-TH" sz="4400" b="1" dirty="0" smtClean="0">
                <a:solidFill>
                  <a:srgbClr val="FFFF00"/>
                </a:solidFill>
                <a:latin typeface="Prompt"/>
              </a:rPr>
              <a:t>เครื่องปรับอากาศแบบหน่วยเดียว</a:t>
            </a:r>
            <a:endParaRPr lang="en-US" sz="4400" b="1" i="0" dirty="0">
              <a:solidFill>
                <a:srgbClr val="FFFF00"/>
              </a:solidFill>
              <a:effectLst/>
              <a:latin typeface="Promp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4106" y="2101377"/>
            <a:ext cx="6019800" cy="4129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71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695" y="1183589"/>
            <a:ext cx="7677467" cy="478160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171233" y="1327624"/>
            <a:ext cx="3900791" cy="224676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333333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BTU (British Thermal Unit</a:t>
            </a:r>
            <a:r>
              <a:rPr lang="en-US" sz="2800" dirty="0" smtClean="0">
                <a:solidFill>
                  <a:srgbClr val="333333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) (BTU/</a:t>
            </a:r>
            <a:r>
              <a:rPr lang="en-US" sz="2800" dirty="0" err="1" smtClean="0">
                <a:solidFill>
                  <a:srgbClr val="333333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hr</a:t>
            </a:r>
            <a:r>
              <a:rPr lang="en-US" sz="2800" dirty="0" smtClean="0">
                <a:solidFill>
                  <a:srgbClr val="333333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)</a:t>
            </a:r>
            <a:endParaRPr lang="th-TH" sz="2800" dirty="0" smtClean="0">
              <a:solidFill>
                <a:srgbClr val="333333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  <a:p>
            <a:r>
              <a:rPr lang="th-TH" sz="2800" dirty="0" smtClean="0">
                <a:solidFill>
                  <a:srgbClr val="333333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lang="th-TH" sz="2800" dirty="0">
                <a:solidFill>
                  <a:srgbClr val="333333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หน่วยที่ใช้วัดปริมาณความร้อนหน่วยหนึ่ง </a:t>
            </a:r>
            <a:r>
              <a:rPr lang="th-TH" sz="2800" dirty="0" smtClean="0">
                <a:solidFill>
                  <a:srgbClr val="333333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สามารถ</a:t>
            </a:r>
            <a:r>
              <a:rPr lang="th-TH" sz="2800" dirty="0">
                <a:solidFill>
                  <a:srgbClr val="333333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เทียบได้กับหน่วย</a:t>
            </a:r>
            <a:r>
              <a:rPr lang="th-TH" sz="2800" dirty="0" err="1">
                <a:solidFill>
                  <a:srgbClr val="333333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จูล</a:t>
            </a:r>
            <a:r>
              <a:rPr lang="th-TH" sz="2800" dirty="0">
                <a:solidFill>
                  <a:srgbClr val="333333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หรือแคลอรี่ในระบบสากล </a:t>
            </a:r>
            <a:endParaRPr lang="th-TH" sz="2800" dirty="0" smtClean="0">
              <a:solidFill>
                <a:srgbClr val="333333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  <a:p>
            <a:r>
              <a:rPr lang="th-TH" sz="2800" dirty="0" smtClean="0">
                <a:solidFill>
                  <a:srgbClr val="333333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endParaRPr lang="th-TH" sz="2800" dirty="0"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171233" y="3914745"/>
            <a:ext cx="3978613" cy="138499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th-TH" sz="2800" dirty="0" smtClean="0">
                <a:solidFill>
                  <a:srgbClr val="333333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วัด</a:t>
            </a:r>
            <a:r>
              <a:rPr lang="th-TH" sz="2800" dirty="0">
                <a:solidFill>
                  <a:srgbClr val="333333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กำลังความเย็นหรือความสามารถในการดึงความ</a:t>
            </a:r>
            <a:r>
              <a:rPr lang="th-TH" sz="2800" dirty="0" smtClean="0">
                <a:solidFill>
                  <a:srgbClr val="333333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ร้อน </a:t>
            </a:r>
            <a:r>
              <a:rPr lang="th-TH" sz="2800" dirty="0">
                <a:solidFill>
                  <a:srgbClr val="333333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ออกจากห้องปรับ</a:t>
            </a:r>
            <a:r>
              <a:rPr lang="th-TH" sz="2800" dirty="0" smtClean="0">
                <a:solidFill>
                  <a:srgbClr val="333333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อากาศ</a:t>
            </a:r>
            <a:endParaRPr lang="th-TH" sz="2800" dirty="0"/>
          </a:p>
        </p:txBody>
      </p:sp>
    </p:spTree>
    <p:extLst>
      <p:ext uri="{BB962C8B-B14F-4D97-AF65-F5344CB8AC3E}">
        <p14:creationId xmlns:p14="http://schemas.microsoft.com/office/powerpoint/2010/main" val="225718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1558" y="791261"/>
            <a:ext cx="1148836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600" dirty="0">
                <a:solidFill>
                  <a:srgbClr val="FFFF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หลอดไฟฟ้าขนาด </a:t>
            </a:r>
            <a:r>
              <a:rPr lang="th-TH" sz="3600" dirty="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60 </a:t>
            </a:r>
            <a:r>
              <a:rPr lang="en-US" sz="3600" dirty="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w</a:t>
            </a:r>
            <a:r>
              <a:rPr lang="en-US" sz="3600" dirty="0">
                <a:solidFill>
                  <a:srgbClr val="FFFF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lang="th-TH" sz="3600" dirty="0">
                <a:solidFill>
                  <a:srgbClr val="FFFF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จำนวน 2 หลอด เปิดไว้นาน 3 ชั่วโมง จะสิ้นเปลืองพลังงานไฟฟ้า</a:t>
            </a:r>
            <a:r>
              <a:rPr lang="th-TH" sz="3600" dirty="0" smtClean="0">
                <a:solidFill>
                  <a:srgbClr val="FFFF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เท่าใด</a:t>
            </a:r>
          </a:p>
          <a:p>
            <a:r>
              <a:rPr lang="th-TH" sz="3600" dirty="0">
                <a:solidFill>
                  <a:srgbClr val="FFFF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lang="th-TH" sz="3600" dirty="0" smtClean="0">
                <a:solidFill>
                  <a:srgbClr val="FFFF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      หลอด</a:t>
            </a:r>
            <a:r>
              <a:rPr lang="th-TH" sz="3600" dirty="0">
                <a:solidFill>
                  <a:srgbClr val="FFFF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ไฟฟ้า 2 หลอด ใช้กำลังไฟฟ้า </a:t>
            </a:r>
            <a:r>
              <a:rPr lang="en-US" sz="3600" dirty="0" smtClean="0">
                <a:solidFill>
                  <a:srgbClr val="FFFF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=</a:t>
            </a:r>
            <a:r>
              <a:rPr lang="th-TH" sz="3600" dirty="0" smtClean="0">
                <a:solidFill>
                  <a:srgbClr val="FFFF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lang="en-US" sz="3600" dirty="0" smtClean="0">
                <a:solidFill>
                  <a:srgbClr val="FFFF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2 x 60 = </a:t>
            </a:r>
            <a:r>
              <a:rPr lang="en-US" sz="3600" dirty="0">
                <a:solidFill>
                  <a:srgbClr val="FFFF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120 </a:t>
            </a:r>
            <a:r>
              <a:rPr lang="th-TH" sz="3600" dirty="0">
                <a:solidFill>
                  <a:srgbClr val="FFFF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วัตต์</a:t>
            </a:r>
          </a:p>
          <a:p>
            <a:r>
              <a:rPr lang="th-TH" sz="3600" dirty="0" smtClean="0">
                <a:solidFill>
                  <a:srgbClr val="FFFF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       เวลา</a:t>
            </a:r>
            <a:r>
              <a:rPr lang="th-TH" sz="3600" dirty="0">
                <a:solidFill>
                  <a:srgbClr val="FFFF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ที่ใช้งาน = </a:t>
            </a:r>
            <a:r>
              <a:rPr lang="en-US" sz="3600" dirty="0" smtClean="0">
                <a:solidFill>
                  <a:srgbClr val="FFFF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3 x </a:t>
            </a:r>
            <a:r>
              <a:rPr lang="en-US" sz="3600" dirty="0">
                <a:solidFill>
                  <a:srgbClr val="FFFF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60 </a:t>
            </a:r>
            <a:r>
              <a:rPr lang="en-US" sz="3600" dirty="0" smtClean="0">
                <a:solidFill>
                  <a:srgbClr val="FFFF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x60  = </a:t>
            </a:r>
            <a:r>
              <a:rPr lang="en-US" sz="3600" dirty="0">
                <a:solidFill>
                  <a:srgbClr val="FFFF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10,800 </a:t>
            </a:r>
            <a:r>
              <a:rPr lang="th-TH" sz="3600" dirty="0">
                <a:solidFill>
                  <a:srgbClr val="FFFF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วินาที</a:t>
            </a:r>
            <a:endParaRPr lang="th-TH" sz="3600" b="0" i="0" dirty="0">
              <a:solidFill>
                <a:srgbClr val="FFFF00"/>
              </a:solidFill>
              <a:effectLst/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71728" y="3547057"/>
            <a:ext cx="1142027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200" b="1" dirty="0" smtClean="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****  พลังงาน</a:t>
            </a:r>
            <a:r>
              <a:rPr lang="th-TH" sz="3200" b="1" dirty="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ไฟฟ้า (</a:t>
            </a:r>
            <a:r>
              <a:rPr lang="th-TH" sz="3200" b="1" dirty="0" err="1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จูล</a:t>
            </a:r>
            <a:r>
              <a:rPr lang="th-TH" sz="3200" b="1" dirty="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) = กำลังไฟฟ้า (วัตต์ ) </a:t>
            </a:r>
            <a:r>
              <a:rPr lang="en-US" sz="3200" b="1" dirty="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X </a:t>
            </a:r>
            <a:r>
              <a:rPr lang="th-TH" sz="3200" b="1" dirty="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เวลา (วินาที </a:t>
            </a:r>
            <a:r>
              <a:rPr lang="th-TH" sz="3200" b="1" dirty="0" smtClean="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)****</a:t>
            </a:r>
            <a:endParaRPr lang="th-TH" sz="3200" dirty="0">
              <a:solidFill>
                <a:srgbClr val="FF0000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  <a:p>
            <a:r>
              <a:rPr lang="th-TH" sz="3200" dirty="0" smtClean="0">
                <a:solidFill>
                  <a:srgbClr val="FFFF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พลังงาน</a:t>
            </a:r>
            <a:r>
              <a:rPr lang="th-TH" sz="3200" dirty="0">
                <a:solidFill>
                  <a:srgbClr val="FFFF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ไฟฟ้า = 120 </a:t>
            </a:r>
            <a:r>
              <a:rPr lang="en-US" sz="3200" dirty="0">
                <a:solidFill>
                  <a:srgbClr val="FFFF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x 10,800 </a:t>
            </a:r>
            <a:r>
              <a:rPr lang="th-TH" sz="3200" dirty="0" err="1" smtClean="0">
                <a:solidFill>
                  <a:srgbClr val="FFFF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จูล</a:t>
            </a:r>
            <a:r>
              <a:rPr lang="th-TH" sz="3200" dirty="0" smtClean="0">
                <a:solidFill>
                  <a:srgbClr val="FFFF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= </a:t>
            </a:r>
            <a:r>
              <a:rPr lang="th-TH" sz="3200" dirty="0">
                <a:solidFill>
                  <a:srgbClr val="FFFF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1,296,000 </a:t>
            </a:r>
            <a:r>
              <a:rPr lang="th-TH" sz="3200" dirty="0" err="1" smtClean="0">
                <a:solidFill>
                  <a:srgbClr val="FFFF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จูล</a:t>
            </a:r>
            <a:endParaRPr lang="th-TH" sz="3200" dirty="0" smtClean="0">
              <a:solidFill>
                <a:srgbClr val="FFFF00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  <a:p>
            <a:endParaRPr lang="th-TH" sz="3200" dirty="0">
              <a:solidFill>
                <a:srgbClr val="FFFF00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  <a:p>
            <a:r>
              <a:rPr lang="th-TH" sz="3200" dirty="0" smtClean="0">
                <a:solidFill>
                  <a:srgbClr val="FFFF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การ</a:t>
            </a:r>
            <a:r>
              <a:rPr lang="th-TH" sz="3200" dirty="0">
                <a:solidFill>
                  <a:srgbClr val="FFFF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วัดพลังงานไฟฟ้าที่ใช้ในบ้านนิยม</a:t>
            </a:r>
            <a:r>
              <a:rPr lang="th-TH" sz="3200" dirty="0" smtClean="0">
                <a:solidFill>
                  <a:srgbClr val="FFFF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ใช้  </a:t>
            </a:r>
            <a:r>
              <a:rPr lang="th-TH" sz="3200" dirty="0" smtClean="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กิโลวัตต์ </a:t>
            </a:r>
            <a:r>
              <a:rPr lang="th-TH" sz="3200" dirty="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- ชั่วโมง </a:t>
            </a:r>
            <a:r>
              <a:rPr lang="th-TH" sz="3200" dirty="0">
                <a:solidFill>
                  <a:srgbClr val="FFFF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หรือ เรียกว่า </a:t>
            </a:r>
            <a:r>
              <a:rPr lang="th-TH" sz="3200" dirty="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หน่วย ( </a:t>
            </a:r>
            <a:r>
              <a:rPr lang="en-US" sz="3200" dirty="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unit : </a:t>
            </a:r>
            <a:r>
              <a:rPr lang="th-TH" sz="3200" dirty="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ยูนิต )</a:t>
            </a:r>
          </a:p>
          <a:p>
            <a:endParaRPr lang="th-TH" sz="3200" dirty="0" smtClean="0">
              <a:solidFill>
                <a:srgbClr val="FFFF00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  <a:p>
            <a:r>
              <a:rPr lang="th-TH" sz="3200" dirty="0" smtClean="0">
                <a:latin typeface="AngsanaUPC" panose="02020603050405020304" pitchFamily="18" charset="-34"/>
                <a:cs typeface="AngsanaUPC" panose="02020603050405020304" pitchFamily="18" charset="-34"/>
              </a:rPr>
              <a:t>**พลังงาน</a:t>
            </a:r>
            <a:r>
              <a:rPr lang="th-TH" sz="3200" dirty="0">
                <a:latin typeface="AngsanaUPC" panose="02020603050405020304" pitchFamily="18" charset="-34"/>
                <a:cs typeface="AngsanaUPC" panose="02020603050405020304" pitchFamily="18" charset="-34"/>
              </a:rPr>
              <a:t>ไฟฟ้า 1 กิโลวัตต์- ชั่วโมง หมายถึง พลังงานไฟฟ้าที่ใช้ไป 1,000 วัตต์ ในเวลา 1 </a:t>
            </a:r>
            <a:r>
              <a:rPr lang="th-TH" sz="3200" dirty="0" smtClean="0">
                <a:latin typeface="AngsanaUPC" panose="02020603050405020304" pitchFamily="18" charset="-34"/>
                <a:cs typeface="AngsanaUPC" panose="02020603050405020304" pitchFamily="18" charset="-34"/>
              </a:rPr>
              <a:t>ชั่วโมง**</a:t>
            </a:r>
            <a:endParaRPr lang="th-TH" sz="3200" b="0" i="0" dirty="0">
              <a:effectLst/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79555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</a:t>
            </a:r>
            <a:endParaRPr lang="th-TH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marL="135464" indent="0">
              <a:buNone/>
            </a:pPr>
            <a:endParaRPr lang="th-TH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15778" y="1960412"/>
            <a:ext cx="11627987" cy="304698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altLang="th-TH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ngsana New" panose="02020603050405020304" pitchFamily="18" charset="-34"/>
              </a:rPr>
              <a:t>ถ้าเปิดเครื่องปรับอากาศที่ใช้กำลังไฟฟ้า 2,000 วัตต์ เป็นเวลา 8 ชั่วโมง จะใช้พลังงานไฟฟ้าไปกี่หน่วย และจะเสียเงินเท่าไร ถ้าพลังงานไฟฟ้าหน่วยละ 4 บาท</a:t>
            </a:r>
            <a:endParaRPr kumimoji="0" lang="th-TH" altLang="th-TH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dobe Devanagari" panose="02040503050201020203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altLang="th-TH" sz="32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ngsana New" panose="02020603050405020304" pitchFamily="18" charset="-34"/>
              </a:rPr>
              <a:t>        </a:t>
            </a:r>
            <a:r>
              <a:rPr kumimoji="0" lang="th-TH" altLang="th-TH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ngsana New" panose="02020603050405020304" pitchFamily="18" charset="-34"/>
              </a:rPr>
              <a:t>พลังงานไฟฟ้า (หน่วย) = กำลังไฟฟ้า (กิโลวัตต์ </a:t>
            </a:r>
            <a:r>
              <a:rPr lang="th-TH" altLang="th-TH" sz="3200" b="1" dirty="0">
                <a:solidFill>
                  <a:schemeClr val="bg1"/>
                </a:solidFill>
                <a:latin typeface="Adobe Devanagari" panose="02040503050201020203" pitchFamily="18" charset="0"/>
                <a:cs typeface="Angsana New" panose="02020603050405020304" pitchFamily="18" charset="-34"/>
              </a:rPr>
              <a:t>)</a:t>
            </a:r>
            <a:r>
              <a:rPr kumimoji="0" lang="th-TH" altLang="th-TH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ngsana New" panose="02020603050405020304" pitchFamily="18" charset="-34"/>
              </a:rPr>
              <a:t> x เวลา ( ชั่วโมง )</a:t>
            </a:r>
            <a:endParaRPr kumimoji="0" lang="th-TH" altLang="th-TH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dobe Devanagari" panose="02040503050201020203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altLang="th-TH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ngsana New" panose="02020603050405020304" pitchFamily="18" charset="-34"/>
              </a:rPr>
              <a:t>กำลังไฟฟ้า = 2,000 วัตต์ =</a:t>
            </a:r>
            <a:r>
              <a:rPr kumimoji="0" lang="th-TH" altLang="th-TH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rial" panose="020B0604020202020204" pitchFamily="34" charset="0"/>
              </a:rPr>
              <a:t>    </a:t>
            </a:r>
            <a:r>
              <a:rPr kumimoji="0" lang="th-TH" altLang="th-TH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ngsanaUPC" panose="02020603050405020304" pitchFamily="18" charset="-34"/>
                <a:cs typeface="AngsanaUPC" panose="02020603050405020304" pitchFamily="18" charset="-34"/>
              </a:rPr>
              <a:t>= 2 กิโลวัตต์</a:t>
            </a:r>
            <a:r>
              <a:rPr lang="th-TH" altLang="th-TH" sz="3200" dirty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lang="en-US" altLang="th-TH" sz="3200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  </a:t>
            </a:r>
            <a:r>
              <a:rPr lang="th-TH" altLang="th-TH" sz="3200" dirty="0">
                <a:solidFill>
                  <a:schemeClr val="bg1"/>
                </a:solidFill>
                <a:latin typeface="Adobe Devanagari" panose="02040503050201020203" pitchFamily="18" charset="0"/>
              </a:rPr>
              <a:t>เ</a:t>
            </a:r>
            <a:r>
              <a:rPr kumimoji="0" lang="th-TH" altLang="th-TH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ngsana New" panose="02020603050405020304" pitchFamily="18" charset="-34"/>
              </a:rPr>
              <a:t>วลาที่ใช้ = 8 ชั่วโมง</a:t>
            </a:r>
            <a:endParaRPr kumimoji="0" lang="th-TH" altLang="th-TH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dobe Devanagari" panose="02040503050201020203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altLang="th-TH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ngsana New" panose="02020603050405020304" pitchFamily="18" charset="-34"/>
              </a:rPr>
              <a:t>ใช้พลังงานไฟฟ้า = 2 X 8= 16 หน่วย</a:t>
            </a:r>
            <a:endParaRPr kumimoji="0" lang="th-TH" altLang="th-TH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dobe Devanagari" panose="02040503050201020203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altLang="th-TH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ngsana New" panose="02020603050405020304" pitchFamily="18" charset="-34"/>
              </a:rPr>
              <a:t>ถ้าพลังงานไฟฟ้าหน่วยละ 4 บาท จะเสียเงินค่าพลังงานไฟฟ้า = 16 X 4 = 64 บาท</a:t>
            </a:r>
            <a:endParaRPr kumimoji="0" lang="th-TH" altLang="th-TH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dobe Devanagari" panose="02040503050201020203" pitchFamily="18" charset="0"/>
              <a:cs typeface="Arial" panose="020B0604020202020204" pitchFamily="34" charset="0"/>
            </a:endParaRPr>
          </a:p>
        </p:txBody>
      </p:sp>
      <p:sp>
        <p:nvSpPr>
          <p:cNvPr id="6" name="AutoShape 2" descr="http://snr.ac.th/elearning/v303/v303/images/Page02_htm_eqn1.gif"/>
          <p:cNvSpPr>
            <a:spLocks noChangeAspect="1" noChangeArrowheads="1"/>
          </p:cNvSpPr>
          <p:nvPr/>
        </p:nvSpPr>
        <p:spPr bwMode="auto">
          <a:xfrm>
            <a:off x="2219967" y="367492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24577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1073" y="1772100"/>
            <a:ext cx="4324314" cy="5112400"/>
          </a:xfrm>
        </p:spPr>
        <p:txBody>
          <a:bodyPr>
            <a:noAutofit/>
          </a:bodyPr>
          <a:lstStyle/>
          <a:p>
            <a:pPr marL="135464" indent="0">
              <a:buNone/>
            </a:pPr>
            <a:r>
              <a:rPr lang="en-US" sz="3200" b="1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BTU </a:t>
            </a:r>
            <a:r>
              <a:rPr lang="th-TH" sz="3200" b="1" dirty="0">
                <a:latin typeface="Adobe Devanagari" panose="02040503050201020203" pitchFamily="18" charset="0"/>
              </a:rPr>
              <a:t>ต่ำไป </a:t>
            </a:r>
            <a:endParaRPr lang="th-TH" sz="3200" b="1" dirty="0" smtClean="0">
              <a:latin typeface="Adobe Devanagari" panose="02040503050201020203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h-TH" sz="3200" b="1" dirty="0" smtClean="0">
                <a:latin typeface="Adobe Devanagari" panose="02040503050201020203" pitchFamily="18" charset="0"/>
              </a:rPr>
              <a:t>คอมเพรสเซอร์</a:t>
            </a:r>
            <a:r>
              <a:rPr lang="th-TH" sz="3200" b="1" dirty="0">
                <a:latin typeface="Adobe Devanagari" panose="02040503050201020203" pitchFamily="18" charset="0"/>
              </a:rPr>
              <a:t>จะทำงานตลอดเวลา เพราะความเย็นห้องไม่ได้ตามอุณหภูมิที่ตั้งไว้ </a:t>
            </a:r>
            <a:endParaRPr lang="th-TH" sz="3200" b="1" dirty="0" smtClean="0">
              <a:latin typeface="Adobe Devanagari" panose="02040503050201020203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h-TH" sz="3200" b="1" dirty="0" smtClean="0">
                <a:latin typeface="Adobe Devanagari" panose="02040503050201020203" pitchFamily="18" charset="0"/>
              </a:rPr>
              <a:t>อาจจะ</a:t>
            </a:r>
            <a:r>
              <a:rPr lang="th-TH" sz="3200" b="1" dirty="0">
                <a:latin typeface="Adobe Devanagari" panose="02040503050201020203" pitchFamily="18" charset="0"/>
              </a:rPr>
              <a:t>สิ้นเปลืองพลังงานมากกว่าเลือกบีทียูที่พอดีกับ</a:t>
            </a:r>
            <a:r>
              <a:rPr lang="th-TH" sz="3200" b="1" dirty="0" smtClean="0">
                <a:latin typeface="Adobe Devanagari" panose="02040503050201020203" pitchFamily="18" charset="0"/>
              </a:rPr>
              <a:t>ห้อง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h-TH" sz="3200" b="1" dirty="0" smtClean="0">
                <a:latin typeface="Adobe Devanagari" panose="02040503050201020203" pitchFamily="18" charset="0"/>
              </a:rPr>
              <a:t> ทำ</a:t>
            </a:r>
            <a:r>
              <a:rPr lang="th-TH" sz="3200" b="1" dirty="0">
                <a:latin typeface="Adobe Devanagari" panose="02040503050201020203" pitchFamily="18" charset="0"/>
              </a:rPr>
              <a:t>ให้อายุการใช้งานของเครื่องสั้นลง มีโอกาสเสียเร็วมากขึ้น </a:t>
            </a:r>
            <a:endParaRPr lang="th-TH" sz="2800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>
          <a:xfrm>
            <a:off x="6926094" y="1771267"/>
            <a:ext cx="4389270" cy="5112400"/>
          </a:xfrm>
        </p:spPr>
        <p:txBody>
          <a:bodyPr>
            <a:normAutofit/>
          </a:bodyPr>
          <a:lstStyle/>
          <a:p>
            <a:pPr marL="135464" indent="0">
              <a:buNone/>
            </a:pPr>
            <a:r>
              <a:rPr lang="en-US" sz="3200" b="1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BTU </a:t>
            </a:r>
            <a:r>
              <a:rPr lang="th-TH" sz="3200" b="1" dirty="0">
                <a:latin typeface="Adobe Devanagari" panose="02040503050201020203" pitchFamily="18" charset="0"/>
              </a:rPr>
              <a:t>สูงไป </a:t>
            </a:r>
            <a:endParaRPr lang="th-TH" sz="3200" b="1" dirty="0" smtClean="0">
              <a:latin typeface="Adobe Devanagari" panose="02040503050201020203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h-TH" sz="3200" b="1" dirty="0" smtClean="0">
                <a:latin typeface="Adobe Devanagari" panose="02040503050201020203" pitchFamily="18" charset="0"/>
              </a:rPr>
              <a:t>คอมเพรสเซอร์</a:t>
            </a:r>
            <a:r>
              <a:rPr lang="th-TH" sz="3200" b="1" dirty="0">
                <a:latin typeface="Adobe Devanagari" panose="02040503050201020203" pitchFamily="18" charset="0"/>
              </a:rPr>
              <a:t>จะทำงานตัดบ่อยเกินไป ทำให้ประสิทธิภาพในการทำงานลดน้อยลง </a:t>
            </a:r>
            <a:endParaRPr lang="th-TH" sz="3200" b="1" dirty="0" smtClean="0">
              <a:latin typeface="Adobe Devanagari" panose="02040503050201020203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h-TH" sz="3200" b="1" dirty="0" smtClean="0">
                <a:latin typeface="Adobe Devanagari" panose="02040503050201020203" pitchFamily="18" charset="0"/>
              </a:rPr>
              <a:t>ทำ</a:t>
            </a:r>
            <a:r>
              <a:rPr lang="th-TH" sz="3200" b="1" dirty="0">
                <a:latin typeface="Adobe Devanagari" panose="02040503050201020203" pitchFamily="18" charset="0"/>
              </a:rPr>
              <a:t>ให้ความชื้นในห้องสูง ไม่สบาย</a:t>
            </a:r>
            <a:r>
              <a:rPr lang="th-TH" sz="3200" b="1" dirty="0" smtClean="0">
                <a:latin typeface="Adobe Devanagari" panose="02040503050201020203" pitchFamily="18" charset="0"/>
              </a:rPr>
              <a:t>ตัว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h-TH" sz="3200" b="1" dirty="0" smtClean="0">
                <a:latin typeface="Adobe Devanagari" panose="02040503050201020203" pitchFamily="18" charset="0"/>
              </a:rPr>
              <a:t>ที่</a:t>
            </a:r>
            <a:r>
              <a:rPr lang="th-TH" sz="3200" b="1" dirty="0">
                <a:latin typeface="Adobe Devanagari" panose="02040503050201020203" pitchFamily="18" charset="0"/>
              </a:rPr>
              <a:t>สำคัญราคาแพงและสิ้นเปลืองพลังงาน</a:t>
            </a:r>
            <a:endParaRPr lang="th-TH" sz="3200" b="1" dirty="0"/>
          </a:p>
        </p:txBody>
      </p:sp>
      <p:sp>
        <p:nvSpPr>
          <p:cNvPr id="8" name="Rectangle 7"/>
          <p:cNvSpPr/>
          <p:nvPr/>
        </p:nvSpPr>
        <p:spPr>
          <a:xfrm>
            <a:off x="233464" y="523932"/>
            <a:ext cx="723737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4400" b="1" dirty="0">
                <a:solidFill>
                  <a:srgbClr val="FFFF00"/>
                </a:solidFill>
                <a:latin typeface="Adobe Devanagari" panose="02040503050201020203" pitchFamily="18" charset="0"/>
              </a:rPr>
              <a:t>ทำไมต้องเลือก </a:t>
            </a:r>
            <a:r>
              <a:rPr lang="en-US" sz="4400" b="1" dirty="0">
                <a:solidFill>
                  <a:srgbClr val="FFFF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BTU </a:t>
            </a:r>
            <a:r>
              <a:rPr lang="th-TH" sz="4400" b="1" dirty="0">
                <a:solidFill>
                  <a:srgbClr val="FFFF00"/>
                </a:solidFill>
                <a:latin typeface="Adobe Devanagari" panose="02040503050201020203" pitchFamily="18" charset="0"/>
              </a:rPr>
              <a:t>แอร์ ให้พอเหมาะกับขนาด</a:t>
            </a:r>
            <a:endParaRPr lang="th-TH" sz="4400" dirty="0"/>
          </a:p>
        </p:txBody>
      </p:sp>
      <p:sp>
        <p:nvSpPr>
          <p:cNvPr id="9" name="Rectangle 8"/>
          <p:cNvSpPr/>
          <p:nvPr/>
        </p:nvSpPr>
        <p:spPr>
          <a:xfrm>
            <a:off x="841073" y="5736761"/>
            <a:ext cx="9769365" cy="369332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th-TH" dirty="0" smtClean="0">
                <a:solidFill>
                  <a:srgbClr val="333333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****ความ</a:t>
            </a:r>
            <a:r>
              <a:rPr lang="th-TH" dirty="0">
                <a:solidFill>
                  <a:srgbClr val="333333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ร้อน 1 </a:t>
            </a:r>
            <a:r>
              <a:rPr lang="en-US" dirty="0">
                <a:solidFill>
                  <a:srgbClr val="333333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BTU </a:t>
            </a:r>
            <a:r>
              <a:rPr lang="th-TH" dirty="0">
                <a:solidFill>
                  <a:srgbClr val="333333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คือปริมาณความร้อนที่ทำให้น้ำ 1 ปอนด์มีอุณหภูมิที่เพิ่มขึ้นหรือลดลง 1 องศา</a:t>
            </a:r>
            <a:r>
              <a:rPr lang="th-TH" dirty="0" err="1">
                <a:solidFill>
                  <a:srgbClr val="333333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ฟาเ</a:t>
            </a:r>
            <a:r>
              <a:rPr lang="th-TH" dirty="0">
                <a:solidFill>
                  <a:srgbClr val="333333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รน</a:t>
            </a:r>
            <a:r>
              <a:rPr lang="th-TH" dirty="0" smtClean="0">
                <a:solidFill>
                  <a:srgbClr val="333333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ไฮด์***</a:t>
            </a:r>
            <a:endParaRPr lang="th-TH" dirty="0"/>
          </a:p>
        </p:txBody>
      </p:sp>
      <p:sp>
        <p:nvSpPr>
          <p:cNvPr id="10" name="Rectangle 9"/>
          <p:cNvSpPr/>
          <p:nvPr/>
        </p:nvSpPr>
        <p:spPr>
          <a:xfrm>
            <a:off x="841074" y="6210221"/>
            <a:ext cx="9769364" cy="369332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r>
              <a:rPr lang="th-TH" dirty="0">
                <a:latin typeface="AngsanaUPC" panose="02020603050405020304" pitchFamily="18" charset="-34"/>
                <a:cs typeface="AngsanaUPC" panose="02020603050405020304" pitchFamily="18" charset="-34"/>
              </a:rPr>
              <a:t>แอร์ขนาด </a:t>
            </a:r>
            <a:r>
              <a:rPr lang="th-TH" dirty="0" smtClean="0">
                <a:latin typeface="AngsanaUPC" panose="02020603050405020304" pitchFamily="18" charset="-34"/>
                <a:cs typeface="AngsanaUPC" panose="02020603050405020304" pitchFamily="18" charset="-34"/>
              </a:rPr>
              <a:t>12,000 </a:t>
            </a:r>
            <a:r>
              <a:rPr lang="th-TH" dirty="0">
                <a:latin typeface="AngsanaUPC" panose="02020603050405020304" pitchFamily="18" charset="-34"/>
                <a:cs typeface="AngsanaUPC" panose="02020603050405020304" pitchFamily="18" charset="-34"/>
              </a:rPr>
              <a:t>บีทียูต่อชั่วโมง หมายความว่าแอร์เครื่องนั้นมีความสามารถในการดึงความร้อนออกจาก ห้องปรับอากาศ </a:t>
            </a:r>
            <a:r>
              <a:rPr lang="th-TH" dirty="0" smtClean="0">
                <a:latin typeface="AngsanaUPC" panose="02020603050405020304" pitchFamily="18" charset="-34"/>
                <a:cs typeface="AngsanaUPC" panose="02020603050405020304" pitchFamily="18" charset="-34"/>
              </a:rPr>
              <a:t>12,000 </a:t>
            </a:r>
            <a:r>
              <a:rPr lang="th-TH" dirty="0">
                <a:latin typeface="AngsanaUPC" panose="02020603050405020304" pitchFamily="18" charset="-34"/>
                <a:cs typeface="AngsanaUPC" panose="02020603050405020304" pitchFamily="18" charset="-34"/>
              </a:rPr>
              <a:t>บีทียูภายในเวลา 1 ชั่วโมง</a:t>
            </a:r>
          </a:p>
        </p:txBody>
      </p:sp>
    </p:spTree>
    <p:extLst>
      <p:ext uri="{BB962C8B-B14F-4D97-AF65-F5344CB8AC3E}">
        <p14:creationId xmlns:p14="http://schemas.microsoft.com/office/powerpoint/2010/main" val="3852479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2050" name="Picture 2" descr="ไม่มีคำอธิบายรูปภาพ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9123" y="327895"/>
            <a:ext cx="6138356" cy="6312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191" y="1828800"/>
            <a:ext cx="2361924" cy="376085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8468" y="1828800"/>
            <a:ext cx="2228242" cy="3760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28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983" y="457078"/>
            <a:ext cx="6767110" cy="61745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36800" y="6488668"/>
            <a:ext cx="2466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Credit:Motivation.ninja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7052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840" y="247340"/>
            <a:ext cx="10074901" cy="6473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787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3371" y="2423950"/>
            <a:ext cx="4305300" cy="432435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9007" y="95087"/>
            <a:ext cx="9515475" cy="21669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0779" y="2433121"/>
            <a:ext cx="4505325" cy="4306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85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290" y="957941"/>
            <a:ext cx="5236612" cy="55718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5290" y="957941"/>
            <a:ext cx="5168103" cy="5571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205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368" y="622350"/>
            <a:ext cx="5990053" cy="5723111"/>
          </a:xfrm>
          <a:prstGeom prst="rect">
            <a:avLst/>
          </a:prstGeom>
        </p:spPr>
      </p:pic>
      <p:pic>
        <p:nvPicPr>
          <p:cNvPr id="8194" name="Picture 2" descr="ในภาพอาจจะมี 1 คน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1697" y="622350"/>
            <a:ext cx="5690921" cy="5643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3648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487135" y="303108"/>
            <a:ext cx="8942740" cy="1516167"/>
            <a:chOff x="3477860" y="2852737"/>
            <a:chExt cx="7336398" cy="1152525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212698" y="2852737"/>
              <a:ext cx="1347094" cy="1152525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610800" y="2852737"/>
              <a:ext cx="1203458" cy="1152525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477860" y="2852737"/>
              <a:ext cx="4683830" cy="1152525"/>
            </a:xfrm>
            <a:prstGeom prst="rect">
              <a:avLst/>
            </a:prstGeom>
          </p:spPr>
        </p:pic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8662" y="2095499"/>
            <a:ext cx="10734675" cy="448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833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1" y="136775"/>
            <a:ext cx="7339012" cy="6431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325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6060" y="3435232"/>
            <a:ext cx="4027055" cy="315780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617" y="3558511"/>
            <a:ext cx="3876813" cy="30345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401" y="277424"/>
            <a:ext cx="3876813" cy="31578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30807" y="218821"/>
            <a:ext cx="3625005" cy="304485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6060" y="218821"/>
            <a:ext cx="4027055" cy="304485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30807" y="3435232"/>
            <a:ext cx="3625005" cy="3157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937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9218" name="Picture 2" descr="หันบ้านให้ถูกทิศวางผังให้ถูกทาง บ้านไม่ร้อนอยู่สบาย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103" y="625849"/>
            <a:ext cx="5233480" cy="571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หันบ้านให้ถูกทิศวางผังให้ถูกทาง บ้านไม่ร้อนอยู่สบาย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4347" y="625848"/>
            <a:ext cx="6268284" cy="5541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429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th-TH" dirty="0"/>
          </a:p>
        </p:txBody>
      </p:sp>
      <p:pic>
        <p:nvPicPr>
          <p:cNvPr id="10242" name="Picture 2" descr="10 พันธุ์ไม้ให้ร่มเงา รากไม่ทำลายโครงสร้างบ้าน – Dodokung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594" y="1215147"/>
            <a:ext cx="591847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จัดสวนแนวตั้ง - Panti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1890" y="1215147"/>
            <a:ext cx="5640793" cy="4834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749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286" y="349022"/>
            <a:ext cx="11703913" cy="4396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0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353" y="1420408"/>
            <a:ext cx="10831212" cy="3837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561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687" y="538162"/>
            <a:ext cx="11858625" cy="578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57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806" y="569834"/>
            <a:ext cx="11795568" cy="582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81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867" y="352562"/>
            <a:ext cx="5038725" cy="62960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9855" y="335894"/>
            <a:ext cx="5057775" cy="6329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7104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867" y="173969"/>
            <a:ext cx="4943475" cy="66198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7310" y="993342"/>
            <a:ext cx="5076825" cy="914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7311" y="1907742"/>
            <a:ext cx="5076825" cy="439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2624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583" y="324758"/>
            <a:ext cx="11385979" cy="631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480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975" y="628073"/>
            <a:ext cx="11509427" cy="5449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972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022764" y="2754234"/>
            <a:ext cx="84466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Office </a:t>
            </a:r>
            <a:r>
              <a:rPr lang="th-TH" sz="54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นี้ ประหยัดพลังงานอย่างไรบ้าง</a:t>
            </a:r>
            <a:endParaRPr lang="th-TH" sz="54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783231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6794" y="511470"/>
            <a:ext cx="6474842" cy="5944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042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9064" y="623160"/>
            <a:ext cx="6020124" cy="5944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59094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7873" y="271896"/>
            <a:ext cx="6553200" cy="537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490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485" y="466433"/>
            <a:ext cx="4398184" cy="1978400"/>
          </a:xfrm>
        </p:spPr>
        <p:txBody>
          <a:bodyPr>
            <a:normAutofit/>
          </a:bodyPr>
          <a:lstStyle/>
          <a:p>
            <a:r>
              <a:rPr lang="th-TH" sz="6600" b="1" dirty="0" smtClean="0">
                <a:solidFill>
                  <a:srgbClr val="FFFF00"/>
                </a:solidFill>
              </a:rPr>
              <a:t>ทำไปเพื่อ......... </a:t>
            </a:r>
            <a:r>
              <a:rPr lang="en-US" sz="6600" b="1" dirty="0" smtClean="0">
                <a:solidFill>
                  <a:srgbClr val="FFFF00"/>
                </a:solidFill>
              </a:rPr>
              <a:t>??</a:t>
            </a:r>
            <a:endParaRPr lang="th-TH" sz="6600" b="1" dirty="0">
              <a:solidFill>
                <a:srgbClr val="FFFF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74469" y="1639950"/>
            <a:ext cx="11286308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4400" b="1" dirty="0">
                <a:solidFill>
                  <a:srgbClr val="FFFF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เพื่อ…..</a:t>
            </a:r>
            <a:r>
              <a:rPr lang="th-TH" sz="3200" b="1" dirty="0">
                <a:solidFill>
                  <a:srgbClr val="FFFF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ลดการใช้พลังงาน</a:t>
            </a:r>
            <a:r>
              <a:rPr lang="th-TH" sz="3200" dirty="0">
                <a:latin typeface="AngsanaUPC" panose="02020603050405020304" pitchFamily="18" charset="-34"/>
                <a:cs typeface="AngsanaUPC" panose="02020603050405020304" pitchFamily="18" charset="-34"/>
              </a:rPr>
              <a:t> ทั้งพลังงานไฟฟ้า น้ำ ลดการใช้พลังงานอย่างสูญเปล่าสิ้นเปลือง รวมถึงจะช่วยลดการเกิดก๊าซเรือนกระจกที่เกิดจาก</a:t>
            </a:r>
            <a:r>
              <a:rPr lang="th-TH" sz="3200" dirty="0" err="1">
                <a:latin typeface="AngsanaUPC" panose="02020603050405020304" pitchFamily="18" charset="-34"/>
                <a:cs typeface="AngsanaUPC" panose="02020603050405020304" pitchFamily="18" charset="-34"/>
              </a:rPr>
              <a:t>การทำ</a:t>
            </a:r>
            <a:r>
              <a:rPr lang="th-TH" sz="3200" dirty="0">
                <a:latin typeface="AngsanaUPC" panose="02020603050405020304" pitchFamily="18" charset="-34"/>
                <a:cs typeface="AngsanaUPC" panose="02020603050405020304" pitchFamily="18" charset="-34"/>
              </a:rPr>
              <a:t>กิจกรรม</a:t>
            </a:r>
            <a:r>
              <a:rPr lang="th-TH" sz="3200" dirty="0" err="1">
                <a:latin typeface="AngsanaUPC" panose="02020603050405020304" pitchFamily="18" charset="-34"/>
                <a:cs typeface="AngsanaUPC" panose="02020603050405020304" pitchFamily="18" charset="-34"/>
              </a:rPr>
              <a:t>ต่างๆ</a:t>
            </a:r>
            <a:r>
              <a:rPr lang="th-TH" sz="3200" dirty="0">
                <a:latin typeface="AngsanaUPC" panose="02020603050405020304" pitchFamily="18" charset="-34"/>
                <a:cs typeface="AngsanaUPC" panose="02020603050405020304" pitchFamily="18" charset="-34"/>
              </a:rPr>
              <a:t> ภายในสำนักงาน </a:t>
            </a:r>
            <a:endParaRPr lang="th-TH" sz="3200" dirty="0" smtClean="0">
              <a:latin typeface="AngsanaUPC" panose="02020603050405020304" pitchFamily="18" charset="-34"/>
              <a:cs typeface="AngsanaUPC" panose="02020603050405020304" pitchFamily="18" charset="-34"/>
            </a:endParaRPr>
          </a:p>
          <a:p>
            <a:r>
              <a:rPr lang="th-TH" sz="4400" b="1" dirty="0" smtClean="0">
                <a:solidFill>
                  <a:srgbClr val="FFFF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เพื่อ</a:t>
            </a:r>
            <a:r>
              <a:rPr lang="th-TH" sz="4400" b="1" dirty="0">
                <a:solidFill>
                  <a:srgbClr val="FFFF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…..</a:t>
            </a:r>
            <a:r>
              <a:rPr lang="th-TH" sz="3200" b="1" dirty="0">
                <a:solidFill>
                  <a:srgbClr val="FFFF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ลดค่าใช้จ่าย</a:t>
            </a:r>
            <a:r>
              <a:rPr lang="th-TH" sz="3200" dirty="0">
                <a:latin typeface="AngsanaUPC" panose="02020603050405020304" pitchFamily="18" charset="-34"/>
                <a:cs typeface="AngsanaUPC" panose="02020603050405020304" pitchFamily="18" charset="-34"/>
              </a:rPr>
              <a:t> เมื่อเราสามารถประหยัดพลังงานได้ ค่าใช้พลังงาน</a:t>
            </a:r>
            <a:r>
              <a:rPr lang="th-TH" sz="3200" dirty="0" err="1">
                <a:latin typeface="AngsanaUPC" panose="02020603050405020304" pitchFamily="18" charset="-34"/>
                <a:cs typeface="AngsanaUPC" panose="02020603050405020304" pitchFamily="18" charset="-34"/>
              </a:rPr>
              <a:t>ต่างๆ</a:t>
            </a:r>
            <a:r>
              <a:rPr lang="th-TH" sz="3200" dirty="0">
                <a:latin typeface="AngsanaUPC" panose="02020603050405020304" pitchFamily="18" charset="-34"/>
                <a:cs typeface="AngsanaUPC" panose="02020603050405020304" pitchFamily="18" charset="-34"/>
              </a:rPr>
              <a:t> เช่น ค่าไฟฟ้า ค่าน้ำ ก็จะลดลงได้ </a:t>
            </a:r>
            <a:r>
              <a:rPr lang="th-TH" sz="3200" dirty="0" smtClean="0">
                <a:latin typeface="AngsanaUPC" panose="02020603050405020304" pitchFamily="18" charset="-34"/>
                <a:cs typeface="AngsanaUPC" panose="02020603050405020304" pitchFamily="18" charset="-34"/>
              </a:rPr>
              <a:t>หรือลด</a:t>
            </a:r>
            <a:r>
              <a:rPr lang="th-TH" sz="3200" dirty="0">
                <a:latin typeface="AngsanaUPC" panose="02020603050405020304" pitchFamily="18" charset="-34"/>
                <a:cs typeface="AngsanaUPC" panose="02020603050405020304" pitchFamily="18" charset="-34"/>
              </a:rPr>
              <a:t>ปริมาณการใช้กระดาษภายในสำนักงาน ก็จะสามารถช่วยลดค่าใช้จ่ายได้</a:t>
            </a:r>
          </a:p>
          <a:p>
            <a:r>
              <a:rPr lang="th-TH" sz="4800" b="1" dirty="0">
                <a:solidFill>
                  <a:srgbClr val="FFFF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เพื่อ…..</a:t>
            </a:r>
            <a:r>
              <a:rPr lang="th-TH" sz="3200" b="1" dirty="0">
                <a:solidFill>
                  <a:srgbClr val="FFFF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สร้างจิตสำนึก</a:t>
            </a:r>
            <a:r>
              <a:rPr lang="th-TH" sz="3200" dirty="0">
                <a:latin typeface="AngsanaUPC" panose="02020603050405020304" pitchFamily="18" charset="-34"/>
                <a:cs typeface="AngsanaUPC" panose="02020603050405020304" pitchFamily="18" charset="-34"/>
              </a:rPr>
              <a:t> เพื่อสร้างความเข้าใจ ปลูกจิตสำนึก ตระหนักในการใช้ทรัพยากร รวมถึงแก้ปัญหา</a:t>
            </a:r>
            <a:r>
              <a:rPr lang="th-TH" sz="3200" dirty="0" err="1">
                <a:latin typeface="AngsanaUPC" panose="02020603050405020304" pitchFamily="18" charset="-34"/>
                <a:cs typeface="AngsanaUPC" panose="02020603050405020304" pitchFamily="18" charset="-34"/>
              </a:rPr>
              <a:t>การจัด</a:t>
            </a:r>
            <a:r>
              <a:rPr lang="th-TH" sz="3200" dirty="0">
                <a:latin typeface="AngsanaUPC" panose="02020603050405020304" pitchFamily="18" charset="-34"/>
                <a:cs typeface="AngsanaUPC" panose="02020603050405020304" pitchFamily="18" charset="-34"/>
              </a:rPr>
              <a:t>การทรัพยากร</a:t>
            </a:r>
            <a:r>
              <a:rPr lang="th-TH" sz="3200" dirty="0" err="1">
                <a:latin typeface="AngsanaUPC" panose="02020603050405020304" pitchFamily="18" charset="-34"/>
                <a:cs typeface="AngsanaUPC" panose="02020603050405020304" pitchFamily="18" charset="-34"/>
              </a:rPr>
              <a:t>ต่างๆ</a:t>
            </a:r>
            <a:r>
              <a:rPr lang="th-TH" sz="3200" dirty="0">
                <a:latin typeface="AngsanaUPC" panose="02020603050405020304" pitchFamily="18" charset="-34"/>
                <a:cs typeface="AngsanaUPC" panose="02020603050405020304" pitchFamily="18" charset="-34"/>
              </a:rPr>
              <a:t> เป็นวิธีที่จะช่วยให้รู้จักการใช้ทรัพยากร</a:t>
            </a:r>
            <a:r>
              <a:rPr lang="th-TH" sz="3200" dirty="0" err="1">
                <a:latin typeface="AngsanaUPC" panose="02020603050405020304" pitchFamily="18" charset="-34"/>
                <a:cs typeface="AngsanaUPC" panose="02020603050405020304" pitchFamily="18" charset="-34"/>
              </a:rPr>
              <a:t>ต่างๆ</a:t>
            </a:r>
            <a:r>
              <a:rPr lang="th-TH" sz="3200" dirty="0">
                <a:latin typeface="AngsanaUPC" panose="02020603050405020304" pitchFamily="18" charset="-34"/>
                <a:cs typeface="AngsanaUPC" panose="02020603050405020304" pitchFamily="18" charset="-34"/>
              </a:rPr>
              <a:t> อย่าง</a:t>
            </a:r>
            <a:r>
              <a:rPr lang="th-TH" sz="3200" dirty="0" smtClean="0">
                <a:latin typeface="AngsanaUPC" panose="02020603050405020304" pitchFamily="18" charset="-34"/>
                <a:cs typeface="AngsanaUPC" panose="02020603050405020304" pitchFamily="18" charset="-34"/>
              </a:rPr>
              <a:t>ยั่งยืน</a:t>
            </a:r>
            <a:endParaRPr lang="th-TH" sz="3200" b="0" i="0" dirty="0">
              <a:effectLst/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626605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2068" y="2567689"/>
            <a:ext cx="2267600" cy="1978400"/>
          </a:xfrm>
        </p:spPr>
        <p:txBody>
          <a:bodyPr>
            <a:noAutofit/>
          </a:bodyPr>
          <a:lstStyle/>
          <a:p>
            <a:r>
              <a:rPr lang="th-TH" sz="9600" dirty="0" smtClean="0"/>
              <a:t>น้ำ</a:t>
            </a:r>
            <a:endParaRPr lang="th-TH" sz="9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2945" y="1097069"/>
            <a:ext cx="7518400" cy="5296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639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959" y="352389"/>
            <a:ext cx="8551423" cy="621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24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4667" y="195958"/>
            <a:ext cx="9046723" cy="657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36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55633"/>
            <a:ext cx="12392025" cy="53054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49234" y="478971"/>
            <a:ext cx="34050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6000" b="1" dirty="0" smtClean="0"/>
              <a:t>การประหยัดน้ำ</a:t>
            </a:r>
            <a:endParaRPr lang="th-TH" sz="6000" b="1" dirty="0"/>
          </a:p>
        </p:txBody>
      </p:sp>
    </p:spTree>
    <p:extLst>
      <p:ext uri="{BB962C8B-B14F-4D97-AF65-F5344CB8AC3E}">
        <p14:creationId xmlns:p14="http://schemas.microsoft.com/office/powerpoint/2010/main" val="535561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11266" name="Picture 2" descr="รณรงค์ใช้น้ำอย่างประหยัด – องค์การบริหารส่วนตำบลบ้านกาด อ.แม่วาง จ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110837"/>
            <a:ext cx="5606471" cy="6457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ประชาสัมพันธ์รณรงค์การใช้น้ำอย่างประหยัด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469" y="1150280"/>
            <a:ext cx="5928076" cy="394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5742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2144" y="300306"/>
            <a:ext cx="10282137" cy="6367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916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638" y="916717"/>
            <a:ext cx="5356308" cy="42005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6537" y="378757"/>
            <a:ext cx="4800600" cy="621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899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957" y="2273992"/>
            <a:ext cx="3617610" cy="1978400"/>
          </a:xfrm>
        </p:spPr>
        <p:txBody>
          <a:bodyPr>
            <a:normAutofit/>
          </a:bodyPr>
          <a:lstStyle/>
          <a:p>
            <a:r>
              <a:rPr lang="th-TH" sz="6600" b="1" dirty="0" smtClean="0">
                <a:solidFill>
                  <a:srgbClr val="FFFF00"/>
                </a:solidFill>
              </a:rPr>
              <a:t>ทรัพยากร</a:t>
            </a:r>
            <a:r>
              <a:rPr lang="th-TH" sz="6600" b="1" dirty="0" err="1" smtClean="0">
                <a:solidFill>
                  <a:srgbClr val="FFFF00"/>
                </a:solidFill>
              </a:rPr>
              <a:t>อื่นๆ</a:t>
            </a:r>
            <a:r>
              <a:rPr lang="th-TH" sz="6600" b="1" dirty="0" smtClean="0">
                <a:solidFill>
                  <a:srgbClr val="FFFF00"/>
                </a:solidFill>
              </a:rPr>
              <a:t> </a:t>
            </a:r>
            <a:endParaRPr lang="th-TH" sz="6600" b="1" dirty="0">
              <a:solidFill>
                <a:srgbClr val="FFFF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9255" y="3684588"/>
            <a:ext cx="4160250" cy="2636196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9255" y="430594"/>
            <a:ext cx="4091707" cy="2988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71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59981" y="2650945"/>
            <a:ext cx="48899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2"/>
              </a:rPr>
              <a:t>https://www.youtube.com/watch?v=2ilN9bHf0JQ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975527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2618" y="2549216"/>
            <a:ext cx="8405091" cy="1978400"/>
          </a:xfrm>
        </p:spPr>
        <p:txBody>
          <a:bodyPr>
            <a:normAutofit/>
          </a:bodyPr>
          <a:lstStyle/>
          <a:p>
            <a:r>
              <a:rPr lang="th-TH" sz="6000" dirty="0" smtClean="0">
                <a:solidFill>
                  <a:srgbClr val="FFFF00"/>
                </a:solidFill>
              </a:rPr>
              <a:t>สำนักงานอธิการบดี มีการรณรงค์อย่างไรบ้าง</a:t>
            </a:r>
            <a:endParaRPr lang="th-TH" sz="6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9012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569" y="1140757"/>
            <a:ext cx="4876800" cy="46863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345" y="1140757"/>
            <a:ext cx="5505855" cy="468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99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4326" y="630029"/>
            <a:ext cx="3946067" cy="534112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939" y="630029"/>
            <a:ext cx="4096551" cy="5341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15500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927" y="340126"/>
            <a:ext cx="6977190" cy="349296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9489" y="386826"/>
            <a:ext cx="4414150" cy="3446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59646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709" y="636509"/>
            <a:ext cx="4522800" cy="56947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0758" y="255010"/>
            <a:ext cx="5572125" cy="322889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0758" y="3565237"/>
            <a:ext cx="5494260" cy="3182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20330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273" y="340013"/>
            <a:ext cx="7815984" cy="587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40588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6291" y="987424"/>
            <a:ext cx="8780057" cy="4535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93485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0386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/>
          <p:nvPr/>
        </p:nvSpPr>
        <p:spPr>
          <a:xfrm>
            <a:off x="499061" y="248673"/>
            <a:ext cx="7087389" cy="405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spcBef>
                <a:spcPts val="800"/>
              </a:spcBef>
              <a:buClr>
                <a:srgbClr val="000000"/>
              </a:buClr>
              <a:defRPr/>
            </a:pPr>
            <a:r>
              <a:rPr lang="en-US" sz="4267" dirty="0">
                <a:solidFill>
                  <a:srgbClr val="FFFF00"/>
                </a:solidFill>
                <a:latin typeface="Cabin Condensed"/>
                <a:ea typeface="Cabin"/>
                <a:cs typeface="Cabin"/>
                <a:sym typeface="Cabin"/>
              </a:rPr>
              <a:t>Green office</a:t>
            </a:r>
            <a:endParaRPr sz="4267" kern="0" dirty="0">
              <a:solidFill>
                <a:srgbClr val="FFFF00"/>
              </a:solidFill>
              <a:latin typeface="Cabin Condensed"/>
              <a:ea typeface="Cabin"/>
              <a:cs typeface="Cabin"/>
              <a:sym typeface="Cabin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15" y="2276873"/>
            <a:ext cx="2966084" cy="2908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8645" y="1341310"/>
            <a:ext cx="8126482" cy="543227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10149" y="3474720"/>
            <a:ext cx="7053942" cy="830353"/>
          </a:xfrm>
          <a:prstGeom prst="rect">
            <a:avLst/>
          </a:prstGeom>
          <a:solidFill>
            <a:srgbClr val="FF0000">
              <a:alpha val="31000"/>
            </a:srgbClr>
          </a:solidFill>
        </p:spPr>
        <p:txBody>
          <a:bodyPr wrap="square" rtlCol="0">
            <a:spAutoFit/>
          </a:bodyPr>
          <a:lstStyle/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721143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198" y="364871"/>
            <a:ext cx="10999282" cy="3424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49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th-TH" dirty="0"/>
          </a:p>
        </p:txBody>
      </p:sp>
      <p:pic>
        <p:nvPicPr>
          <p:cNvPr id="6146" name="Picture 2" descr="นโยบายสิ่งแวดล้อมสำนักงานสีเขียว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8243" y="525996"/>
            <a:ext cx="7948321" cy="5915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1989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44E3BB9A-3BF5-4BE4-90CF-48BFABC78514}"/>
    </a:ext>
  </a:extLst>
</a:theme>
</file>

<file path=ppt/theme/theme2.xml><?xml version="1.0" encoding="utf-8"?>
<a:theme xmlns:a="http://schemas.openxmlformats.org/drawingml/2006/main" name="Banded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B1D2DA32-AC8B-4194-BF85-FF4A5B40EB50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TM03457491[[fn=Metropolitan]]</Template>
  <TotalTime>365</TotalTime>
  <Words>579</Words>
  <Application>Microsoft Office PowerPoint</Application>
  <PresentationFormat>Widescreen</PresentationFormat>
  <Paragraphs>90</Paragraphs>
  <Slides>65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65</vt:i4>
      </vt:variant>
    </vt:vector>
  </HeadingPairs>
  <TitlesOfParts>
    <vt:vector size="82" baseType="lpstr">
      <vt:lpstr>Adobe Devanagari</vt:lpstr>
      <vt:lpstr>Angsana New</vt:lpstr>
      <vt:lpstr>AngsanaUPC</vt:lpstr>
      <vt:lpstr>Arial</vt:lpstr>
      <vt:lpstr>Arial Black</vt:lpstr>
      <vt:lpstr>Cabin</vt:lpstr>
      <vt:lpstr>Cabin Condensed</vt:lpstr>
      <vt:lpstr>Calibri</vt:lpstr>
      <vt:lpstr>Calibri Light</vt:lpstr>
      <vt:lpstr>Corbel</vt:lpstr>
      <vt:lpstr>Cordia New</vt:lpstr>
      <vt:lpstr>DilleniaUPC</vt:lpstr>
      <vt:lpstr>Prompt</vt:lpstr>
      <vt:lpstr>system-ui</vt:lpstr>
      <vt:lpstr>Wingdings</vt:lpstr>
      <vt:lpstr>Metropolitan</vt:lpstr>
      <vt:lpstr>Banded</vt:lpstr>
      <vt:lpstr>การใช้พลังงาน ทรัพยากรอย่างมีประสิทธิภาพ  และการจัดการมลพิษและของเสีย</vt:lpstr>
      <vt:lpstr>เนื้อหาการบรรยาย</vt:lpstr>
      <vt:lpstr>PowerPoint Presentation</vt:lpstr>
      <vt:lpstr>PowerPoint Presentation</vt:lpstr>
      <vt:lpstr>ทำไปเพื่อ......... ??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การใช้อย่างคุ้มค่า         การใช้อย่างประหยัด              การใช้เพื่อให้เกิดประโยชน์สูงสุด</vt:lpstr>
      <vt:lpstr>  อ1  อุปกรณ์ประหยัดไฟฟ้า   อ2  อาคารประหยัดไฟฟ้า   อ3  อุปนิสัยประหยัดไฟฟ้า  </vt:lpstr>
      <vt:lpstr>หลักการ 4 ป</vt:lpstr>
      <vt:lpstr>หลักการ 1ล 5ป</vt:lpstr>
      <vt:lpstr>ไฟฟ้า</vt:lpstr>
      <vt:lpstr>เครื่องปรับอากาศ</vt:lpstr>
      <vt:lpstr>ปัจจัยความสุขสบายของคน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น้ำ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ทรัพยากรอื่นๆ </vt:lpstr>
      <vt:lpstr>PowerPoint Presentation</vt:lpstr>
      <vt:lpstr>สำนักงานอธิการบดี มีการรณรงค์อย่างไรบ้าง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85</cp:revision>
  <dcterms:created xsi:type="dcterms:W3CDTF">2020-07-13T10:42:24Z</dcterms:created>
  <dcterms:modified xsi:type="dcterms:W3CDTF">2020-07-15T03:46:53Z</dcterms:modified>
</cp:coreProperties>
</file>