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68"/>
  </p:notesMasterIdLst>
  <p:sldIdLst>
    <p:sldId id="295" r:id="rId3"/>
    <p:sldId id="296" r:id="rId4"/>
    <p:sldId id="297" r:id="rId5"/>
    <p:sldId id="339" r:id="rId6"/>
    <p:sldId id="335" r:id="rId7"/>
    <p:sldId id="336" r:id="rId8"/>
    <p:sldId id="298" r:id="rId9"/>
    <p:sldId id="337" r:id="rId10"/>
    <p:sldId id="338" r:id="rId11"/>
    <p:sldId id="299" r:id="rId12"/>
    <p:sldId id="340" r:id="rId13"/>
    <p:sldId id="300" r:id="rId14"/>
    <p:sldId id="301" r:id="rId15"/>
    <p:sldId id="302" r:id="rId16"/>
    <p:sldId id="307" r:id="rId17"/>
    <p:sldId id="308" r:id="rId18"/>
    <p:sldId id="347" r:id="rId19"/>
    <p:sldId id="320" r:id="rId20"/>
    <p:sldId id="323" r:id="rId21"/>
    <p:sldId id="332" r:id="rId22"/>
    <p:sldId id="321" r:id="rId23"/>
    <p:sldId id="322" r:id="rId24"/>
    <p:sldId id="325" r:id="rId25"/>
    <p:sldId id="324" r:id="rId26"/>
    <p:sldId id="326" r:id="rId27"/>
    <p:sldId id="329" r:id="rId28"/>
    <p:sldId id="330" r:id="rId29"/>
    <p:sldId id="328" r:id="rId30"/>
    <p:sldId id="327" r:id="rId31"/>
    <p:sldId id="305" r:id="rId32"/>
    <p:sldId id="333" r:id="rId33"/>
    <p:sldId id="334" r:id="rId34"/>
    <p:sldId id="342" r:id="rId35"/>
    <p:sldId id="343" r:id="rId36"/>
    <p:sldId id="344" r:id="rId37"/>
    <p:sldId id="359" r:id="rId38"/>
    <p:sldId id="360" r:id="rId39"/>
    <p:sldId id="361" r:id="rId40"/>
    <p:sldId id="309" r:id="rId41"/>
    <p:sldId id="311" r:id="rId42"/>
    <p:sldId id="312" r:id="rId43"/>
    <p:sldId id="368" r:id="rId44"/>
    <p:sldId id="369" r:id="rId45"/>
    <p:sldId id="316" r:id="rId46"/>
    <p:sldId id="331" r:id="rId47"/>
    <p:sldId id="358" r:id="rId48"/>
    <p:sldId id="345" r:id="rId49"/>
    <p:sldId id="357" r:id="rId50"/>
    <p:sldId id="346" r:id="rId51"/>
    <p:sldId id="350" r:id="rId52"/>
    <p:sldId id="353" r:id="rId53"/>
    <p:sldId id="354" r:id="rId54"/>
    <p:sldId id="318" r:id="rId55"/>
    <p:sldId id="351" r:id="rId56"/>
    <p:sldId id="352" r:id="rId57"/>
    <p:sldId id="319" r:id="rId58"/>
    <p:sldId id="355" r:id="rId59"/>
    <p:sldId id="356" r:id="rId60"/>
    <p:sldId id="363" r:id="rId61"/>
    <p:sldId id="362" r:id="rId62"/>
    <p:sldId id="364" r:id="rId63"/>
    <p:sldId id="365" r:id="rId64"/>
    <p:sldId id="366" r:id="rId65"/>
    <p:sldId id="367" r:id="rId66"/>
    <p:sldId id="267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D532-7B42-4333-AD4D-127C31AD92A5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4CEDC-9947-4DA6-B7A8-74AD5B2957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7656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npower.net/product/led-bulb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npower.net/product/led-bulb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716F0-385D-4F6E-BE54-A09D410D24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31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48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1 องศา ลดค่าไฟได้ 50</a:t>
            </a:r>
            <a:r>
              <a:rPr lang="en-US" dirty="0" smtClean="0"/>
              <a:t>%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16F0-385D-4F6E-BE54-A09D410D24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0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th-TH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หลอดไฟ </a:t>
            </a:r>
            <a:r>
              <a:rPr lang="en-US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LED</a:t>
            </a:r>
            <a:r>
              <a:rPr lang="en-US" sz="1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สามารถใช้งานได้ยาวนานกว่าหลอดไฟธรรมดาทั่ว ๆ ไปได้เกือบ 6 เท่า เพราะหลอดไฟทั่วไปจะสามารถให้แสงสว่างอยู่ที่ประมาณ 10,000 ชั่วโมง แต่สำหรับ </a:t>
            </a:r>
            <a:r>
              <a:rPr lang="th-TH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หลอดไฟ </a:t>
            </a:r>
            <a:r>
              <a:rPr lang="en-US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</a:t>
            </a:r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สามารถใช้งานได้ยาวนานถึง 60.000 ชั่วโมงกันเลยยิ่งคุณเลือกใช้งานได้อย่างถูกต้องเหมาะสม จึงสรุปได้เลยว่าอายุการใช้งานของหลอดไฟ 2 ชนิดนี้แตกต่างกันมากเลยทีเดียว</a:t>
            </a:r>
          </a:p>
          <a:p>
            <a:pPr fontAlgn="base"/>
            <a:r>
              <a:rPr lang="th-TH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หลอดไฟ </a:t>
            </a:r>
            <a:r>
              <a:rPr lang="en-US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LED</a:t>
            </a:r>
            <a:r>
              <a:rPr lang="en-US" sz="1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ช่วยให้คุณประหยัดค่าไฟได้เกือบเท่าตัว ด้วยคุณสมบัติที่สามารถให้อัตราแสงสว่างที่สูงกว่าหลอดไฟทั่วไป ทำให้ช่วยลดปริมาณการใช้พลังงานไฟฟ้าลงได้เป็น</a:t>
            </a:r>
            <a:r>
              <a:rPr lang="th-TH" sz="18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จำนวนมาก</a:t>
            </a:r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อีกทั้งยังให้แสงสว่างที่มีคุณภาพ มีอัตราการกระพริบที่สูง เป็นแสงสีขาวแท้ ช่วยให้คุณสามารถทำกิจกรรมต่าง ๆ ภายใต้แสงได้อย่างมีคุณภาพ สบายตา และไม่ต้องกังวลใจกับยอดค่าไฟในแต่ละเดือน</a:t>
            </a:r>
          </a:p>
          <a:p>
            <a:pPr fontAlgn="base"/>
            <a:r>
              <a:rPr lang="th-TH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หลอดไฟ </a:t>
            </a:r>
            <a:r>
              <a:rPr lang="en-US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LED</a:t>
            </a:r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ปลอดภัยกว่าหลอดไฟธรรมดาทั่วไป เพราะไม่มีทั้งรังสียูวี ที่จะทำร้ายผิวของคุณ หรือจะเป็นการระบายความร้อนที่ทำให้อุณหภูมิภายในห้องสูงขึ้นอย่างหลอดไฟทั่วไป ไม่มีสารพิษในหลอดไฟอย่างพวกสารปรอท เป็นหลอดไฟที่ปลอดภัยต่อคนใช้งานได้เกือบร้อยเปอร์เซ็นต์กันเลยทีเดียว หลอดไฟชนิดนี้นอกจากปลอดภัยต่อผู้ใช้งานแล้วยังช่วยลดภาวะโลกร้อนที่ส่งผลร้ายต่อโลกของเราอีกด้วย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4CEDC-9947-4DA6-B7A8-74AD5B29571B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653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th-TH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หลอดไฟ </a:t>
            </a:r>
            <a:r>
              <a:rPr lang="en-US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LED</a:t>
            </a:r>
            <a:r>
              <a:rPr lang="en-US" sz="1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สามารถใช้งานได้ยาวนานกว่าหลอดไฟธรรมดาทั่ว ๆ ไปได้เกือบ 6 เท่า เพราะหลอดไฟทั่วไปจะสามารถให้แสงสว่างอยู่ที่ประมาณ 10,000 ชั่วโมง แต่สำหรับ </a:t>
            </a:r>
            <a:r>
              <a:rPr lang="th-TH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หลอดไฟ </a:t>
            </a:r>
            <a:r>
              <a:rPr lang="en-US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</a:t>
            </a:r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สามารถใช้งานได้ยาวนานถึง 60.000 ชั่วโมงกันเลยยิ่งคุณเลือกใช้งานได้อย่างถูกต้องเหมาะสม จึงสรุปได้เลยว่าอายุการใช้งานของหลอดไฟ 2 ชนิดนี้แตกต่างกันมากเลยทีเดียว</a:t>
            </a:r>
          </a:p>
          <a:p>
            <a:pPr fontAlgn="base"/>
            <a:r>
              <a:rPr lang="th-TH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หลอดไฟ </a:t>
            </a:r>
            <a:r>
              <a:rPr lang="en-US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LED</a:t>
            </a:r>
            <a:r>
              <a:rPr lang="en-US" sz="18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ช่วยให้คุณประหยัดค่าไฟได้เกือบเท่าตัว ด้วยคุณสมบัติที่สามารถให้อัตราแสงสว่างที่สูงกว่าหลอดไฟทั่วไป ทำให้ช่วยลดปริมาณการใช้พลังงานไฟฟ้าลงได้เป็น</a:t>
            </a:r>
            <a:r>
              <a:rPr lang="th-TH" sz="18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จำนวนมาก</a:t>
            </a:r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อีกทั้งยังให้แสงสว่างที่มีคุณภาพ มีอัตราการกระพริบที่สูง เป็นแสงสีขาวแท้ ช่วยให้คุณสามารถทำกิจกรรมต่าง ๆ ภายใต้แสงได้อย่างมีคุณภาพ สบายตา และไม่ต้องกังวลใจกับยอดค่าไฟในแต่ละเดือน</a:t>
            </a:r>
          </a:p>
          <a:p>
            <a:pPr fontAlgn="base"/>
            <a:r>
              <a:rPr lang="th-TH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หลอดไฟ </a:t>
            </a:r>
            <a:r>
              <a:rPr lang="en-US" sz="18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LED</a:t>
            </a:r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ปลอดภัยกว่าหลอดไฟธรรมดาทั่วไป เพราะไม่มีทั้งรังสียูวี ที่จะทำร้ายผิวของคุณ หรือจะเป็นการระบายความร้อนที่ทำให้อุณหภูมิภายในห้องสูงขึ้นอย่างหลอดไฟทั่วไป ไม่มีสารพิษในหลอดไฟอย่างพวกสารปรอท เป็นหลอดไฟที่ปลอดภัยต่อคนใช้งานได้เกือบร้อยเปอร์เซ็นต์กันเลยทีเดียว หลอดไฟชนิดนี้นอกจากปลอดภัยต่อผู้ใช้งานแล้วยังช่วยลดภาวะโลกร้อนที่ส่งผลร้ายต่อโลกของเราอีกด้วย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4CEDC-9947-4DA6-B7A8-74AD5B29571B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279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015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675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7663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024136-D290-48F3-A182-4C46BEB5146B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9F4F-03AD-4497-A65D-076601BD41D2}" type="datetime1">
              <a:rPr lang="en-US" smtClean="0"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FBF3AC-A781-43AA-8BD5-B12F49168B94}" type="datetime1">
              <a:rPr lang="en-US" smtClean="0"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3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6A41-C91B-43FF-9881-F5DA9878418F}" type="datetime1">
              <a:rPr lang="en-US" smtClean="0"/>
              <a:t>7/15/2020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8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AA76-41EE-4C13-950E-E611B8B8FC52}" type="datetime1">
              <a:rPr lang="en-US" smtClean="0"/>
              <a:t>7/15/2020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7A26-E7BC-4498-97E4-87AF12377CA9}" type="datetime1">
              <a:rPr lang="en-US" smtClean="0"/>
              <a:t>7/15/2020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A4171-1117-4486-993C-35A7470D8847}" type="datetime1">
              <a:rPr lang="en-US" smtClean="0"/>
              <a:t>7/15/2020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CB8-1563-4663-81DB-74EB416C19BE}" type="datetime1">
              <a:rPr lang="en-US" smtClean="0"/>
              <a:t>7/15/2020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2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4377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724CE-2468-448B-87C1-A92EDD78369B}" type="datetime1">
              <a:rPr lang="en-US" smtClean="0"/>
              <a:t>7/15/2020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4934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D44C-38B1-4D0F-9006-D5774F331095}" type="datetime1">
              <a:rPr lang="en-US" smtClean="0"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F98D518A-FD4F-4358-B95B-9DB5A17160FB}" type="datetime1">
              <a:rPr lang="en-US" smtClean="0"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3644900" y="2822333"/>
            <a:ext cx="4902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4191000" y="4497933"/>
            <a:ext cx="3810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  <a:highlight>
                  <a:srgbClr val="000000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  <a:highlight>
                  <a:srgbClr val="000000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  <a:highlight>
                  <a:srgbClr val="000000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  <a:highlight>
                  <a:srgbClr val="000000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  <a:highlight>
                  <a:srgbClr val="000000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  <a:highlight>
                  <a:srgbClr val="000000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  <a:highlight>
                  <a:srgbClr val="000000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  <a:highlight>
                  <a:srgbClr val="000000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  <a:highlight>
                  <a:srgbClr val="000000"/>
                </a:highlight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140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568700" y="1663700"/>
            <a:ext cx="65404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58786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Char char="⊙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366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722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32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113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895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360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00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074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916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55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B675998-6418-4520-B237-0341DEC38C56}" type="datetimeFigureOut">
              <a:rPr lang="th-TH" smtClean="0"/>
              <a:t>15/07/63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668B1A75-42BE-43F0-BFF1-2FA17A9D1D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8290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CD11720-76E7-46E6-B0AA-057287C42052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3574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psisat.com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ienergyguru.com/2015/09/air-conditioning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n.pr/3fFqrao" TargetMode="External"/><Relationship Id="rId4" Type="http://schemas.openxmlformats.org/officeDocument/2006/relationships/hyperlink" Target="https://bit.ly/2YUocKi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ilN9bHf0JQ" TargetMode="External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2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2044337"/>
            <a:ext cx="10363200" cy="1975104"/>
          </a:xfrm>
        </p:spPr>
        <p:txBody>
          <a:bodyPr/>
          <a:lstStyle/>
          <a:p>
            <a:pPr algn="ctr"/>
            <a:r>
              <a:rPr lang="th-TH" sz="5400" b="1" dirty="0" smtClean="0">
                <a:solidFill>
                  <a:srgbClr val="FFFF00"/>
                </a:solidFill>
              </a:rPr>
              <a:t>การใช้พลังงาน ทรัพยากรอย่างมีประสิทธิภาพ </a:t>
            </a:r>
            <a:br>
              <a:rPr lang="th-TH" sz="5400" b="1" dirty="0" smtClean="0">
                <a:solidFill>
                  <a:srgbClr val="FFFF00"/>
                </a:solidFill>
              </a:rPr>
            </a:br>
            <a:r>
              <a:rPr lang="th-TH" sz="5400" b="1" dirty="0" smtClean="0">
                <a:solidFill>
                  <a:srgbClr val="FFFF00"/>
                </a:solidFill>
              </a:rPr>
              <a:t>และ</a:t>
            </a:r>
            <a:r>
              <a:rPr lang="th-TH" sz="5400" b="1" dirty="0" err="1" smtClean="0">
                <a:solidFill>
                  <a:srgbClr val="FFFF00"/>
                </a:solidFill>
              </a:rPr>
              <a:t>การจัด</a:t>
            </a:r>
            <a:r>
              <a:rPr lang="th-TH" sz="5400" b="1" dirty="0" smtClean="0">
                <a:solidFill>
                  <a:srgbClr val="FFFF00"/>
                </a:solidFill>
              </a:rPr>
              <a:t>การมลพิษและของเสีย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11897" y="4418728"/>
            <a:ext cx="4343783" cy="1508760"/>
          </a:xfrm>
        </p:spPr>
        <p:txBody>
          <a:bodyPr>
            <a:normAutofit/>
          </a:bodyPr>
          <a:lstStyle/>
          <a:p>
            <a:r>
              <a:rPr lang="th-TH" sz="3600" b="1" dirty="0" err="1" smtClean="0">
                <a:solidFill>
                  <a:srgbClr val="FFFF00"/>
                </a:solidFill>
              </a:rPr>
              <a:t>มุ</a:t>
            </a:r>
            <a:r>
              <a:rPr lang="th-TH" sz="3600" b="1" dirty="0" smtClean="0">
                <a:solidFill>
                  <a:srgbClr val="FFFF00"/>
                </a:solidFill>
              </a:rPr>
              <a:t>จลินท</a:t>
            </a:r>
            <a:r>
              <a:rPr lang="th-TH" sz="3600" b="1" dirty="0" err="1" smtClean="0">
                <a:solidFill>
                  <a:srgbClr val="FFFF00"/>
                </a:solidFill>
              </a:rPr>
              <a:t>ร์</a:t>
            </a:r>
            <a:r>
              <a:rPr lang="th-TH" sz="3600" b="1" dirty="0" smtClean="0">
                <a:solidFill>
                  <a:srgbClr val="FFFF00"/>
                </a:solidFill>
              </a:rPr>
              <a:t> ผลจันทร์</a:t>
            </a:r>
          </a:p>
          <a:p>
            <a:r>
              <a:rPr lang="th-TH" sz="3600" b="1" dirty="0" smtClean="0">
                <a:solidFill>
                  <a:srgbClr val="FFFF00"/>
                </a:solidFill>
              </a:rPr>
              <a:t>คณะวิทยาศาสตร์ มหาวิทยาลัยแม่โจ้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6549" y="5904411"/>
            <a:ext cx="779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DilleniaUPC" panose="02020603050405020304" pitchFamily="18" charset="-34"/>
              </a:rPr>
              <a:t>วันที่ 15 กรกฎาคม 2563 ณ ห้องประชุมรวงผึ้ง ชั้น 5 อาคารสำนักงานมหาวิทยาลัย 2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77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2239" y="5401000"/>
            <a:ext cx="3497600" cy="3511324"/>
          </a:xfrm>
        </p:spPr>
        <p:txBody>
          <a:bodyPr>
            <a:normAutofit/>
          </a:bodyPr>
          <a:lstStyle/>
          <a:p>
            <a:pPr marL="135464" indent="0" algn="r">
              <a:buNone/>
            </a:pPr>
            <a:r>
              <a:rPr lang="th-TH" sz="4400" dirty="0" smtClean="0"/>
              <a:t>การใช้น้ำ           </a:t>
            </a:r>
            <a:endParaRPr lang="th-TH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682" y="228380"/>
            <a:ext cx="9610725" cy="2085023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-782003" y="5389720"/>
            <a:ext cx="5138057" cy="3511324"/>
          </a:xfrm>
        </p:spPr>
        <p:txBody>
          <a:bodyPr>
            <a:normAutofit/>
          </a:bodyPr>
          <a:lstStyle/>
          <a:p>
            <a:pPr marL="135464" indent="0" algn="ctr">
              <a:buNone/>
            </a:pPr>
            <a:r>
              <a:rPr lang="th-TH" sz="4400" dirty="0" smtClean="0"/>
              <a:t>การใช้พลังงาน</a:t>
            </a:r>
            <a:endParaRPr lang="th-TH" sz="44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177294" y="5389720"/>
            <a:ext cx="4943606" cy="3511324"/>
          </a:xfrm>
        </p:spPr>
        <p:txBody>
          <a:bodyPr>
            <a:normAutofit/>
          </a:bodyPr>
          <a:lstStyle/>
          <a:p>
            <a:pPr marL="135464" indent="0" algn="r">
              <a:buNone/>
            </a:pPr>
            <a:r>
              <a:rPr lang="th-TH" sz="4400" dirty="0" smtClean="0"/>
              <a:t>ทรัพยากร</a:t>
            </a:r>
            <a:r>
              <a:rPr lang="th-TH" sz="4400" dirty="0" err="1" smtClean="0"/>
              <a:t>อื่นๆ</a:t>
            </a:r>
            <a:r>
              <a:rPr lang="th-TH" sz="4400" dirty="0" smtClean="0"/>
              <a:t> เช่น กระดาษ หมึก </a:t>
            </a:r>
            <a:endParaRPr lang="th-TH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49" y="2608483"/>
            <a:ext cx="3388874" cy="2606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436" y="2608483"/>
            <a:ext cx="3815050" cy="2687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263" y="2608483"/>
            <a:ext cx="3606900" cy="264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149" y="221793"/>
            <a:ext cx="5797685" cy="3173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28" y="221794"/>
            <a:ext cx="5495401" cy="3173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28" y="3554613"/>
            <a:ext cx="5495401" cy="3157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149" y="3494633"/>
            <a:ext cx="5797685" cy="32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7" y="307524"/>
            <a:ext cx="11134044" cy="62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591" y="2581572"/>
            <a:ext cx="9539391" cy="2681092"/>
          </a:xfrm>
        </p:spPr>
        <p:txBody>
          <a:bodyPr>
            <a:noAutofit/>
          </a:bodyPr>
          <a:lstStyle/>
          <a:p>
            <a:r>
              <a:rPr lang="th-TH" sz="6600" dirty="0" smtClean="0"/>
              <a:t>การใช้อย่างคุ้มค่า</a:t>
            </a:r>
            <a:br>
              <a:rPr lang="th-TH" sz="6600" dirty="0" smtClean="0"/>
            </a:br>
            <a:r>
              <a:rPr lang="th-TH" sz="6600" dirty="0" smtClean="0"/>
              <a:t>        การใช้อย่างประหยัด</a:t>
            </a:r>
            <a:br>
              <a:rPr lang="th-TH" sz="6600" dirty="0" smtClean="0"/>
            </a:br>
            <a:r>
              <a:rPr lang="th-TH" sz="6600" dirty="0" smtClean="0"/>
              <a:t>             การใช้เพื่อให้เกิดประโยชน์สูงสุด</a:t>
            </a:r>
            <a:endParaRPr lang="th-TH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170650" y="576063"/>
            <a:ext cx="11843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rgbClr val="FFFF00"/>
                </a:solidFill>
              </a:rPr>
              <a:t>เราจะใช้พลังงานไฟฟ้าและทรัพยากรอย่างไร </a:t>
            </a:r>
            <a:r>
              <a:rPr lang="en-US" sz="5400" b="1" dirty="0" smtClean="0">
                <a:solidFill>
                  <a:srgbClr val="FFFF00"/>
                </a:solidFill>
              </a:rPr>
              <a:t>??? </a:t>
            </a:r>
            <a:endParaRPr lang="th-TH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0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594" y="2170525"/>
            <a:ext cx="9647606" cy="2521547"/>
          </a:xfrm>
        </p:spPr>
        <p:txBody>
          <a:bodyPr>
            <a:normAutofit fontScale="90000"/>
          </a:bodyPr>
          <a:lstStyle/>
          <a:p>
            <a:r>
              <a:rPr lang="th-TH" dirty="0"/>
              <a:t> 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6700" b="1" dirty="0" smtClean="0"/>
              <a:t>อ1  </a:t>
            </a:r>
            <a:r>
              <a:rPr lang="th-TH" sz="6700" b="1" dirty="0"/>
              <a:t>อุปกรณ์ประหยัดไฟฟ้า  </a:t>
            </a:r>
            <a:r>
              <a:rPr lang="th-TH" sz="6700" b="1" dirty="0" smtClean="0"/>
              <a:t/>
            </a:r>
            <a:br>
              <a:rPr lang="th-TH" sz="6700" b="1" dirty="0" smtClean="0"/>
            </a:br>
            <a:r>
              <a:rPr lang="th-TH" sz="6700" b="1" dirty="0" smtClean="0"/>
              <a:t>อ2  อาคาร</a:t>
            </a:r>
            <a:r>
              <a:rPr lang="th-TH" sz="6700" b="1" dirty="0"/>
              <a:t>ประหยัดไฟฟ้า  </a:t>
            </a:r>
            <a:br>
              <a:rPr lang="th-TH" sz="6700" b="1" dirty="0"/>
            </a:br>
            <a:r>
              <a:rPr lang="th-TH" sz="6700" b="1" dirty="0" smtClean="0"/>
              <a:t>อ3  อุปนิสัยประหยัด</a:t>
            </a:r>
            <a:r>
              <a:rPr lang="th-TH" sz="6700" b="1" dirty="0"/>
              <a:t>ไฟฟ้า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263011" y="608987"/>
            <a:ext cx="9823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7200" b="1" dirty="0">
                <a:solidFill>
                  <a:srgbClr val="FFFF00"/>
                </a:solidFill>
              </a:rPr>
              <a:t>กลยุทธ์</a:t>
            </a:r>
            <a:r>
              <a:rPr lang="th-TH" sz="7200" b="1" dirty="0" smtClean="0">
                <a:solidFill>
                  <a:srgbClr val="FFFF00"/>
                </a:solidFill>
              </a:rPr>
              <a:t>ประหยัดพลังงาน</a:t>
            </a:r>
            <a:r>
              <a:rPr lang="th-TH" sz="7200" b="1" dirty="0">
                <a:solidFill>
                  <a:srgbClr val="FFFF00"/>
                </a:solidFill>
              </a:rPr>
              <a:t>ไฟฟ้า  3  อ. </a:t>
            </a:r>
          </a:p>
        </p:txBody>
      </p:sp>
    </p:spTree>
    <p:extLst>
      <p:ext uri="{BB962C8B-B14F-4D97-AF65-F5344CB8AC3E}">
        <p14:creationId xmlns:p14="http://schemas.microsoft.com/office/powerpoint/2010/main" val="18770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80" y="3177289"/>
            <a:ext cx="3736333" cy="1978400"/>
          </a:xfrm>
        </p:spPr>
        <p:txBody>
          <a:bodyPr>
            <a:normAutofit/>
          </a:bodyPr>
          <a:lstStyle/>
          <a:p>
            <a:r>
              <a:rPr lang="th-TH" sz="5400" b="1" dirty="0" smtClean="0"/>
              <a:t>หลักการ 4 ป</a:t>
            </a:r>
            <a:endParaRPr lang="th-TH" sz="5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508" y="1173740"/>
            <a:ext cx="8296767" cy="5286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69124" y="6383367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https://psisat.com/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8362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89" y="2660052"/>
            <a:ext cx="3477716" cy="1978400"/>
          </a:xfrm>
        </p:spPr>
        <p:txBody>
          <a:bodyPr>
            <a:normAutofit/>
          </a:bodyPr>
          <a:lstStyle/>
          <a:p>
            <a:r>
              <a:rPr lang="th-TH" sz="6000" b="1" dirty="0" smtClean="0"/>
              <a:t>หลักการ 1ล 5ป</a:t>
            </a:r>
            <a:endParaRPr lang="th-TH" sz="6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91" y="149080"/>
            <a:ext cx="6853382" cy="657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7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91" y="2496107"/>
            <a:ext cx="4231633" cy="1978400"/>
          </a:xfrm>
        </p:spPr>
        <p:txBody>
          <a:bodyPr>
            <a:noAutofit/>
          </a:bodyPr>
          <a:lstStyle/>
          <a:p>
            <a:r>
              <a:rPr lang="th-TH" sz="16600" dirty="0" smtClean="0"/>
              <a:t>ไฟฟ้า</a:t>
            </a:r>
            <a:endParaRPr lang="th-TH" sz="1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918" y="1455633"/>
            <a:ext cx="5925581" cy="456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558" y="746749"/>
            <a:ext cx="4151953" cy="1978400"/>
          </a:xfrm>
        </p:spPr>
        <p:txBody>
          <a:bodyPr>
            <a:normAutofit/>
          </a:bodyPr>
          <a:lstStyle/>
          <a:p>
            <a:r>
              <a:rPr lang="th-TH" sz="6000" b="1" dirty="0" smtClean="0">
                <a:solidFill>
                  <a:srgbClr val="FFFF00"/>
                </a:solidFill>
              </a:rPr>
              <a:t>เครื่องปรับอากาศ</a:t>
            </a:r>
            <a:endParaRPr lang="th-TH" sz="60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108" y="402683"/>
            <a:ext cx="6141968" cy="589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00" y="2199558"/>
            <a:ext cx="4044150" cy="19141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963" y="6294808"/>
            <a:ext cx="4965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ienergyguru.com/2015/09/air-conditioning</a:t>
            </a:r>
            <a:r>
              <a:rPr lang="en-US" dirty="0">
                <a:hlinkClick r:id="rId4"/>
              </a:rPr>
              <a:t>/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0874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53" y="466433"/>
            <a:ext cx="4517790" cy="1978400"/>
          </a:xfrm>
        </p:spPr>
        <p:txBody>
          <a:bodyPr>
            <a:normAutofit/>
          </a:bodyPr>
          <a:lstStyle/>
          <a:p>
            <a:r>
              <a:rPr lang="th-TH" b="1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ปัจจัยความสุขสบายของ</a:t>
            </a:r>
            <a:r>
              <a:rPr lang="th-TH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คน</a:t>
            </a:r>
            <a:endParaRPr lang="th-TH" dirty="0">
              <a:solidFill>
                <a:srgbClr val="FFFF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6456" y="2071991"/>
            <a:ext cx="6133254" cy="4496042"/>
          </a:xfrm>
          <a:solidFill>
            <a:srgbClr val="FFFF00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th-TH" sz="36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อุณหภูมิ 24-25 </a:t>
            </a:r>
            <a:r>
              <a:rPr lang="en-US" sz="3600" b="1" baseline="30000" dirty="0" err="1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</a:t>
            </a:r>
            <a:r>
              <a:rPr lang="en-US" sz="3600" b="1" dirty="0" err="1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</a:t>
            </a:r>
            <a:endParaRPr lang="en-US" sz="3600" b="1" dirty="0" smtClean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h-TH" sz="36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ความชื้นสัมพัทธ์ 50-60</a:t>
            </a:r>
            <a:r>
              <a:rPr lang="en-US" sz="36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% RH </a:t>
            </a:r>
          </a:p>
          <a:p>
            <a:pPr marL="135464" indent="0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 &lt; 30% </a:t>
            </a:r>
            <a:r>
              <a:rPr lang="th-TH" sz="36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ผิวแห้ง</a:t>
            </a:r>
          </a:p>
          <a:p>
            <a:pPr marL="135464" indent="0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 &gt;70% </a:t>
            </a:r>
            <a:r>
              <a:rPr lang="th-TH" sz="36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เหนียวตัว</a:t>
            </a:r>
            <a:endParaRPr lang="en-US" sz="3600" b="1" dirty="0" smtClean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h-TH" sz="36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ความเร็วของอากาศ</a:t>
            </a:r>
            <a:r>
              <a:rPr lang="en-US" sz="36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0.2-1.0 m/s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h-TH" sz="36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เสียง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h-TH" sz="3600" b="1" dirty="0" smtClean="0">
                <a:solidFill>
                  <a:schemeClr val="bg1"/>
                </a:solidFill>
              </a:rPr>
              <a:t>สะอาด</a:t>
            </a:r>
            <a:endParaRPr lang="th-TH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287" y="2071991"/>
            <a:ext cx="5117973" cy="44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01486" y="512064"/>
            <a:ext cx="10363200" cy="914400"/>
          </a:xfrm>
        </p:spPr>
        <p:txBody>
          <a:bodyPr>
            <a:noAutofit/>
          </a:bodyPr>
          <a:lstStyle/>
          <a:p>
            <a:r>
              <a:rPr lang="th-TH" sz="7200" b="1" dirty="0" smtClean="0">
                <a:solidFill>
                  <a:srgbClr val="FFFF00"/>
                </a:solidFill>
              </a:rPr>
              <a:t>เนื้อหาการ</a:t>
            </a:r>
            <a:r>
              <a:rPr lang="th-TH" sz="7200" b="1" dirty="0">
                <a:solidFill>
                  <a:srgbClr val="FFFF00"/>
                </a:solidFill>
              </a:rPr>
              <a:t>บ</a:t>
            </a:r>
            <a:r>
              <a:rPr lang="th-TH" sz="7200" b="1" dirty="0" smtClean="0">
                <a:solidFill>
                  <a:srgbClr val="FFFF00"/>
                </a:solidFill>
              </a:rPr>
              <a:t>รรยาย</a:t>
            </a:r>
            <a:endParaRPr lang="en-US" sz="7200" b="1" dirty="0">
              <a:solidFill>
                <a:srgbClr val="FFFF0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661577" y="1859280"/>
            <a:ext cx="10363200" cy="4572000"/>
          </a:xfrm>
        </p:spPr>
        <p:txBody>
          <a:bodyPr>
            <a:normAutofit/>
          </a:bodyPr>
          <a:lstStyle/>
          <a:p>
            <a:pPr lvl="0">
              <a:buClr>
                <a:srgbClr val="FF0000"/>
              </a:buClr>
            </a:pPr>
            <a:r>
              <a:rPr lang="en-US" sz="4400" b="1" dirty="0" smtClean="0">
                <a:solidFill>
                  <a:srgbClr val="FFFF00"/>
                </a:solidFill>
              </a:rPr>
              <a:t>Green </a:t>
            </a:r>
            <a:r>
              <a:rPr lang="en-US" sz="4400" b="1" dirty="0" smtClean="0">
                <a:solidFill>
                  <a:srgbClr val="FFFF00"/>
                </a:solidFill>
              </a:rPr>
              <a:t>office / Green University</a:t>
            </a:r>
            <a:endParaRPr lang="en-US" sz="4400" b="1" dirty="0" smtClean="0">
              <a:solidFill>
                <a:srgbClr val="FFFF00"/>
              </a:solidFill>
            </a:endParaRPr>
          </a:p>
          <a:p>
            <a:pPr>
              <a:buClr>
                <a:srgbClr val="FF0000"/>
              </a:buClr>
            </a:pPr>
            <a:r>
              <a:rPr lang="th-TH" sz="4400" b="1" dirty="0">
                <a:solidFill>
                  <a:srgbClr val="FFFF00"/>
                </a:solidFill>
              </a:rPr>
              <a:t>การใช้พลังงาน ทรัพยากรอย่างมีประสิทธิภาพ</a:t>
            </a:r>
          </a:p>
          <a:p>
            <a:pPr>
              <a:buClr>
                <a:srgbClr val="FF0000"/>
              </a:buClr>
            </a:pPr>
            <a:r>
              <a:rPr lang="th-TH" sz="4400" b="1" dirty="0" err="1">
                <a:solidFill>
                  <a:srgbClr val="FFFF00"/>
                </a:solidFill>
              </a:rPr>
              <a:t>การจัด</a:t>
            </a:r>
            <a:r>
              <a:rPr lang="th-TH" sz="4400" b="1" dirty="0">
                <a:solidFill>
                  <a:srgbClr val="FFFF00"/>
                </a:solidFill>
              </a:rPr>
              <a:t>การมลพิษ และของเสีย</a:t>
            </a:r>
            <a:endParaRPr lang="en-US" sz="4400" b="1" dirty="0">
              <a:solidFill>
                <a:srgbClr val="FFFF00"/>
              </a:solidFill>
            </a:endParaRPr>
          </a:p>
          <a:p>
            <a:pPr lvl="0">
              <a:buClr>
                <a:srgbClr val="FF0000"/>
              </a:buClr>
            </a:pPr>
            <a:endParaRPr lang="th-TH" sz="4000" b="1" dirty="0" smtClean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873" y="4145280"/>
            <a:ext cx="4969164" cy="245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248" y="615012"/>
            <a:ext cx="5711267" cy="573779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6" y="615012"/>
            <a:ext cx="5745988" cy="58440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75069" y="62276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E8"/>
                </a:solidFill>
                <a:latin typeface="system-ui"/>
                <a:hlinkClick r:id="rId4"/>
              </a:rPr>
              <a:t>https://bit.ly/2YUocKi</a:t>
            </a:r>
            <a:endParaRPr lang="en-US" dirty="0">
              <a:solidFill>
                <a:srgbClr val="212529"/>
              </a:solidFill>
              <a:latin typeface="system-ui"/>
            </a:endParaRPr>
          </a:p>
          <a:p>
            <a:r>
              <a:rPr lang="en-US" u="sng" dirty="0">
                <a:solidFill>
                  <a:srgbClr val="0059B9"/>
                </a:solidFill>
                <a:latin typeface="system-ui"/>
                <a:hlinkClick r:id="rId5"/>
              </a:rPr>
              <a:t>https://n.pr/3fFqrao</a:t>
            </a:r>
            <a:endParaRPr lang="en-US" b="0" i="0" dirty="0">
              <a:solidFill>
                <a:srgbClr val="212529"/>
              </a:solidFill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40116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65" y="568351"/>
            <a:ext cx="8745164" cy="5793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4485" y="800537"/>
            <a:ext cx="3803515" cy="769441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400" dirty="0" smtClean="0"/>
              <a:t>ความร้อนจากนอกอาคาร </a:t>
            </a:r>
            <a:endParaRPr lang="th-TH" sz="4400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8583038" y="4620637"/>
            <a:ext cx="2033080" cy="817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9763327" y="2402359"/>
            <a:ext cx="2629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 smtClean="0"/>
              <a:t>ความร้อนจากในอาคาร </a:t>
            </a:r>
            <a:endParaRPr lang="th-TH" sz="4400" dirty="0"/>
          </a:p>
        </p:txBody>
      </p:sp>
      <p:sp>
        <p:nvSpPr>
          <p:cNvPr id="9" name="Right Arrow 8"/>
          <p:cNvSpPr/>
          <p:nvPr/>
        </p:nvSpPr>
        <p:spPr>
          <a:xfrm rot="10800000">
            <a:off x="2655652" y="1554109"/>
            <a:ext cx="963038" cy="4961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894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9" y="2824976"/>
            <a:ext cx="3423640" cy="3334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275" y="1796831"/>
            <a:ext cx="3217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th-TH" sz="3200" b="1" dirty="0">
                <a:solidFill>
                  <a:srgbClr val="FFFF00"/>
                </a:solidFill>
                <a:latin typeface="Prompt"/>
              </a:rPr>
              <a:t>เครื่องปรับอากาศแบบ</a:t>
            </a:r>
            <a:r>
              <a:rPr lang="th-TH" sz="3200" b="1" dirty="0" smtClean="0">
                <a:solidFill>
                  <a:srgbClr val="FFFF00"/>
                </a:solidFill>
                <a:latin typeface="Prompt"/>
              </a:rPr>
              <a:t>หน้าต่าง</a:t>
            </a:r>
            <a:endParaRPr lang="en-US" sz="3200" b="1" i="0" dirty="0">
              <a:solidFill>
                <a:srgbClr val="FFFF00"/>
              </a:solidFill>
              <a:effectLst/>
              <a:latin typeface="Prompt"/>
            </a:endParaRP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8" y="2824975"/>
            <a:ext cx="3752493" cy="333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78724" y="1796832"/>
            <a:ext cx="3288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th-TH" sz="3200" b="1" dirty="0">
                <a:solidFill>
                  <a:srgbClr val="FFFF00"/>
                </a:solidFill>
                <a:latin typeface="Prompt"/>
              </a:rPr>
              <a:t>เครื่องปรับอากาศ</a:t>
            </a:r>
            <a:r>
              <a:rPr lang="th-TH" sz="3200" b="1" dirty="0" smtClean="0">
                <a:solidFill>
                  <a:srgbClr val="FFFF00"/>
                </a:solidFill>
                <a:latin typeface="Prompt"/>
              </a:rPr>
              <a:t>แบบแยกส่วน</a:t>
            </a:r>
            <a:endParaRPr lang="en-US" sz="3200" b="1" i="0" dirty="0">
              <a:solidFill>
                <a:srgbClr val="FFFF00"/>
              </a:solidFill>
              <a:effectLst/>
              <a:latin typeface="Promp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349" y="2824974"/>
            <a:ext cx="4323048" cy="33347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17449" y="1796830"/>
            <a:ext cx="26949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th-TH" sz="3200" b="1" dirty="0">
                <a:solidFill>
                  <a:srgbClr val="FFFF00"/>
                </a:solidFill>
                <a:latin typeface="Prompt"/>
              </a:rPr>
              <a:t>เครื่องปรับอากาศ</a:t>
            </a:r>
            <a:r>
              <a:rPr lang="th-TH" sz="3200" b="1" dirty="0" smtClean="0">
                <a:solidFill>
                  <a:srgbClr val="FFFF00"/>
                </a:solidFill>
                <a:latin typeface="Prompt"/>
              </a:rPr>
              <a:t>แบบชุด</a:t>
            </a:r>
            <a:endParaRPr lang="en-US" sz="3200" b="1" i="0" dirty="0">
              <a:solidFill>
                <a:srgbClr val="FFFF00"/>
              </a:solidFill>
              <a:effectLst/>
              <a:latin typeface="Prompt"/>
            </a:endParaRPr>
          </a:p>
        </p:txBody>
      </p:sp>
    </p:spTree>
    <p:extLst>
      <p:ext uri="{BB962C8B-B14F-4D97-AF65-F5344CB8AC3E}">
        <p14:creationId xmlns:p14="http://schemas.microsoft.com/office/powerpoint/2010/main" val="197817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85" y="693139"/>
            <a:ext cx="8492246" cy="57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2" y="2101378"/>
            <a:ext cx="5861319" cy="41295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2861" y="674908"/>
            <a:ext cx="4748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th-TH" sz="4400" b="1" dirty="0" smtClean="0">
                <a:solidFill>
                  <a:srgbClr val="FFFF00"/>
                </a:solidFill>
                <a:latin typeface="Prompt"/>
              </a:rPr>
              <a:t>เครื่องปรับอากาศแบบหน่วยเดียว</a:t>
            </a:r>
            <a:endParaRPr lang="en-US" sz="4400" b="1" i="0" dirty="0">
              <a:solidFill>
                <a:srgbClr val="FFFF00"/>
              </a:solidFill>
              <a:effectLst/>
              <a:latin typeface="Promp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106" y="2101377"/>
            <a:ext cx="6019800" cy="412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5" y="1183589"/>
            <a:ext cx="7677467" cy="47816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71233" y="1327624"/>
            <a:ext cx="3900791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BTU (British Thermal Unit</a:t>
            </a:r>
            <a:r>
              <a:rPr lang="en-US" sz="2800" dirty="0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) (BTU/</a:t>
            </a:r>
            <a:r>
              <a:rPr lang="en-US" sz="2800" dirty="0" err="1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hr</a:t>
            </a:r>
            <a:r>
              <a:rPr lang="en-US" sz="2800" dirty="0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endParaRPr lang="th-TH" sz="2800" dirty="0" smtClean="0">
              <a:solidFill>
                <a:srgbClr val="333333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2800" dirty="0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dirty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หน่วยที่ใช้วัดปริมาณความร้อนหน่วยหนึ่ง </a:t>
            </a:r>
            <a:r>
              <a:rPr lang="th-TH" sz="2800" dirty="0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สามารถ</a:t>
            </a:r>
            <a:r>
              <a:rPr lang="th-TH" sz="2800" dirty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เทียบได้กับหน่วย</a:t>
            </a:r>
            <a:r>
              <a:rPr lang="th-TH" sz="2800" dirty="0" err="1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จูล</a:t>
            </a:r>
            <a:r>
              <a:rPr lang="th-TH" sz="2800" dirty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หรือแคลอรี่ในระบบสากล </a:t>
            </a:r>
            <a:endParaRPr lang="th-TH" sz="2800" dirty="0" smtClean="0">
              <a:solidFill>
                <a:srgbClr val="333333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2800" dirty="0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71233" y="3914745"/>
            <a:ext cx="3978613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th-TH" sz="2800" dirty="0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วัด</a:t>
            </a:r>
            <a:r>
              <a:rPr lang="th-TH" sz="2800" dirty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กำลังความเย็นหรือความสามารถในการดึงความ</a:t>
            </a:r>
            <a:r>
              <a:rPr lang="th-TH" sz="2800" dirty="0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ร้อน </a:t>
            </a:r>
            <a:r>
              <a:rPr lang="th-TH" sz="2800" dirty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ออกจากห้องปรับ</a:t>
            </a:r>
            <a:r>
              <a:rPr lang="th-TH" sz="2800" dirty="0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อากาศ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2571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1558" y="791261"/>
            <a:ext cx="114883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หลอดไฟฟ้าขนาด </a:t>
            </a:r>
            <a:r>
              <a:rPr lang="th-TH" sz="36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60 </a:t>
            </a:r>
            <a:r>
              <a:rPr lang="en-US" sz="36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</a:t>
            </a:r>
            <a:r>
              <a:rPr lang="en-US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จำนวน 2 หลอด เปิดไว้นาน 3 ชั่วโมง จะสิ้นเปลืองพลังงานไฟฟ้า</a:t>
            </a:r>
            <a:r>
              <a:rPr lang="th-TH" sz="36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เท่าใด</a:t>
            </a:r>
          </a:p>
          <a:p>
            <a:r>
              <a:rPr lang="th-TH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6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  หลอด</a:t>
            </a:r>
            <a:r>
              <a:rPr lang="th-TH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ไฟฟ้า 2 หลอด ใช้กำลังไฟฟ้า </a:t>
            </a:r>
            <a:r>
              <a:rPr lang="en-US" sz="36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=</a:t>
            </a:r>
            <a:r>
              <a:rPr lang="th-TH" sz="36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 x 60 = </a:t>
            </a:r>
            <a:r>
              <a:rPr lang="en-US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120 </a:t>
            </a:r>
            <a:r>
              <a:rPr lang="th-TH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วัตต์</a:t>
            </a:r>
          </a:p>
          <a:p>
            <a:r>
              <a:rPr lang="th-TH" sz="36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     เวลา</a:t>
            </a:r>
            <a:r>
              <a:rPr lang="th-TH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ที่ใช้งาน = </a:t>
            </a:r>
            <a:r>
              <a:rPr lang="en-US" sz="36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 x </a:t>
            </a:r>
            <a:r>
              <a:rPr lang="en-US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60 </a:t>
            </a:r>
            <a:r>
              <a:rPr lang="en-US" sz="36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x60  = </a:t>
            </a:r>
            <a:r>
              <a:rPr lang="en-US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10,800 </a:t>
            </a:r>
            <a:r>
              <a:rPr lang="th-TH" sz="36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วินาที</a:t>
            </a:r>
            <a:endParaRPr lang="th-TH" sz="3600" b="0" i="0" dirty="0">
              <a:solidFill>
                <a:srgbClr val="FFFF00"/>
              </a:solidFill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1728" y="3547057"/>
            <a:ext cx="114202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****  พลังงาน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ไฟฟ้า (</a:t>
            </a:r>
            <a:r>
              <a:rPr lang="th-TH" sz="3200" b="1" dirty="0" err="1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จูล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) = กำลังไฟฟ้า (วัตต์ )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X 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เวลา (วินาที </a:t>
            </a:r>
            <a:r>
              <a:rPr lang="th-TH" sz="32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)****</a:t>
            </a:r>
            <a:endParaRPr lang="th-TH" sz="32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พลังงาน</a:t>
            </a:r>
            <a:r>
              <a:rPr lang="th-TH" sz="32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ไฟฟ้า = 120 </a:t>
            </a:r>
            <a:r>
              <a:rPr lang="en-US" sz="32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x 10,800 </a:t>
            </a:r>
            <a:r>
              <a:rPr lang="th-TH" sz="3200" dirty="0" err="1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จูล</a:t>
            </a:r>
            <a:r>
              <a:rPr lang="th-TH" sz="32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= </a:t>
            </a:r>
            <a:r>
              <a:rPr lang="th-TH" sz="32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1,296,000 </a:t>
            </a:r>
            <a:r>
              <a:rPr lang="th-TH" sz="3200" dirty="0" err="1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จูล</a:t>
            </a:r>
            <a:endParaRPr lang="th-TH" sz="3200" dirty="0" smtClean="0">
              <a:solidFill>
                <a:srgbClr val="FFFF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endParaRPr lang="th-TH" sz="3200" dirty="0">
              <a:solidFill>
                <a:srgbClr val="FFFF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</a:t>
            </a:r>
            <a:r>
              <a:rPr lang="th-TH" sz="32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วัดพลังงานไฟฟ้าที่ใช้ในบ้านนิยม</a:t>
            </a:r>
            <a:r>
              <a:rPr lang="th-TH" sz="3200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ใช้  </a:t>
            </a:r>
            <a:r>
              <a:rPr lang="th-TH" sz="32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กิโลวัตต์ </a:t>
            </a:r>
            <a:r>
              <a:rPr lang="th-TH" sz="32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- ชั่วโมง </a:t>
            </a:r>
            <a:r>
              <a:rPr lang="th-TH" sz="3200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หรือ เรียกว่า </a:t>
            </a:r>
            <a:r>
              <a:rPr lang="th-TH" sz="32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หน่วย ( </a:t>
            </a:r>
            <a:r>
              <a:rPr lang="en-US" sz="32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unit : </a:t>
            </a:r>
            <a:r>
              <a:rPr lang="th-TH" sz="32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ยูนิต )</a:t>
            </a:r>
          </a:p>
          <a:p>
            <a:endParaRPr lang="th-TH" sz="3200" dirty="0" smtClean="0">
              <a:solidFill>
                <a:srgbClr val="FFFF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32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**พลังงาน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ไฟฟ้า 1 กิโลวัตต์- ชั่วโมง หมายถึง พลังงานไฟฟ้าที่ใช้ไป 1,000 วัตต์ ในเวลา 1 </a:t>
            </a:r>
            <a:r>
              <a:rPr lang="th-TH" sz="32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ชั่วโมง**</a:t>
            </a:r>
            <a:endParaRPr lang="th-TH" sz="3200" b="0" i="0" dirty="0"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95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5464" indent="0">
              <a:buNone/>
            </a:pPr>
            <a:endParaRPr lang="th-TH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5778" y="1960412"/>
            <a:ext cx="11627987" cy="30469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Devanagari" panose="02040503050201020203" pitchFamily="18" charset="0"/>
                <a:cs typeface="Angsana New" panose="02020603050405020304" pitchFamily="18" charset="-34"/>
              </a:rPr>
              <a:t>ถ้าเปิดเครื่องปรับอากาศที่ใช้กำลังไฟฟ้า 2,000 วัตต์ เป็นเวลา 8 ชั่วโมง จะใช้พลังงานไฟฟ้าไปกี่หน่วย และจะเสียเงินเท่าไร ถ้าพลังงานไฟฟ้าหน่วยละ 4 บาท</a:t>
            </a:r>
            <a:endParaRPr kumimoji="0" lang="th-TH" altLang="th-TH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Devanagari" panose="020405030502010202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3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Devanagari" panose="02040503050201020203" pitchFamily="18" charset="0"/>
                <a:cs typeface="Angsana New" panose="02020603050405020304" pitchFamily="18" charset="-34"/>
              </a:rPr>
              <a:t>        </a:t>
            </a:r>
            <a:r>
              <a:rPr kumimoji="0" lang="th-TH" altLang="th-TH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Devanagari" panose="02040503050201020203" pitchFamily="18" charset="0"/>
                <a:cs typeface="Angsana New" panose="02020603050405020304" pitchFamily="18" charset="-34"/>
              </a:rPr>
              <a:t>พลังงานไฟฟ้า (หน่วย) = กำลังไฟฟ้า (กิโลวัตต์ </a:t>
            </a:r>
            <a:r>
              <a:rPr lang="th-TH" altLang="th-TH" sz="3200" b="1" dirty="0">
                <a:solidFill>
                  <a:schemeClr val="bg1"/>
                </a:solidFill>
                <a:latin typeface="Adobe Devanagari" panose="02040503050201020203" pitchFamily="18" charset="0"/>
                <a:cs typeface="Angsana New" panose="02020603050405020304" pitchFamily="18" charset="-34"/>
              </a:rPr>
              <a:t>)</a:t>
            </a:r>
            <a:r>
              <a:rPr kumimoji="0" lang="th-TH" altLang="th-TH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Devanagari" panose="02040503050201020203" pitchFamily="18" charset="0"/>
                <a:cs typeface="Angsana New" panose="02020603050405020304" pitchFamily="18" charset="-34"/>
              </a:rPr>
              <a:t> x เวลา ( ชั่วโมง )</a:t>
            </a:r>
            <a:endParaRPr kumimoji="0" lang="th-TH" altLang="th-TH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Devanagari" panose="020405030502010202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Devanagari" panose="02040503050201020203" pitchFamily="18" charset="0"/>
                <a:cs typeface="Angsana New" panose="02020603050405020304" pitchFamily="18" charset="-34"/>
              </a:rPr>
              <a:t>กำลังไฟฟ้า = 2,000 วัตต์ =</a:t>
            </a:r>
            <a:r>
              <a:rPr kumimoji="0" lang="th-TH" altLang="th-TH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Devanagari" panose="02040503050201020203" pitchFamily="18" charset="0"/>
                <a:cs typeface="Arial" panose="020B0604020202020204" pitchFamily="34" charset="0"/>
              </a:rPr>
              <a:t>    </a:t>
            </a:r>
            <a:r>
              <a:rPr kumimoji="0" lang="th-TH" altLang="th-TH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= 2 กิโลวัตต์</a:t>
            </a:r>
            <a:r>
              <a:rPr lang="th-TH" altLang="th-TH" sz="32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altLang="th-TH" sz="3200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 </a:t>
            </a:r>
            <a:r>
              <a:rPr lang="th-TH" altLang="th-TH" sz="3200" dirty="0">
                <a:solidFill>
                  <a:schemeClr val="bg1"/>
                </a:solidFill>
                <a:latin typeface="Adobe Devanagari" panose="02040503050201020203" pitchFamily="18" charset="0"/>
              </a:rPr>
              <a:t>เ</a:t>
            </a:r>
            <a:r>
              <a:rPr kumimoji="0" lang="th-TH" altLang="th-TH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Devanagari" panose="02040503050201020203" pitchFamily="18" charset="0"/>
                <a:cs typeface="Angsana New" panose="02020603050405020304" pitchFamily="18" charset="-34"/>
              </a:rPr>
              <a:t>วลาที่ใช้ = 8 ชั่วโมง</a:t>
            </a:r>
            <a:endParaRPr kumimoji="0" lang="th-TH" altLang="th-TH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Devanagari" panose="020405030502010202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Devanagari" panose="02040503050201020203" pitchFamily="18" charset="0"/>
                <a:cs typeface="Angsana New" panose="02020603050405020304" pitchFamily="18" charset="-34"/>
              </a:rPr>
              <a:t>ใช้พลังงานไฟฟ้า = 2 X 8= 16 หน่วย</a:t>
            </a:r>
            <a:endParaRPr kumimoji="0" lang="th-TH" altLang="th-TH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Devanagari" panose="020405030502010202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Devanagari" panose="02040503050201020203" pitchFamily="18" charset="0"/>
                <a:cs typeface="Angsana New" panose="02020603050405020304" pitchFamily="18" charset="-34"/>
              </a:rPr>
              <a:t>ถ้าพลังงานไฟฟ้าหน่วยละ 4 บาท จะเสียเงินค่าพลังงานไฟฟ้า = 16 X 4 = 64 บาท</a:t>
            </a:r>
            <a:endParaRPr kumimoji="0" lang="th-TH" altLang="th-TH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Devanagari" panose="02040503050201020203" pitchFamily="18" charset="0"/>
              <a:cs typeface="Arial" panose="020B0604020202020204" pitchFamily="34" charset="0"/>
            </a:endParaRPr>
          </a:p>
        </p:txBody>
      </p:sp>
      <p:sp>
        <p:nvSpPr>
          <p:cNvPr id="6" name="AutoShape 2" descr="http://snr.ac.th/elearning/v303/v303/images/Page02_htm_eqn1.gif"/>
          <p:cNvSpPr>
            <a:spLocks noChangeAspect="1" noChangeArrowheads="1"/>
          </p:cNvSpPr>
          <p:nvPr/>
        </p:nvSpPr>
        <p:spPr bwMode="auto">
          <a:xfrm>
            <a:off x="2219967" y="367492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45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073" y="1772100"/>
            <a:ext cx="4324314" cy="5112400"/>
          </a:xfrm>
        </p:spPr>
        <p:txBody>
          <a:bodyPr>
            <a:noAutofit/>
          </a:bodyPr>
          <a:lstStyle/>
          <a:p>
            <a:pPr marL="135464" indent="0">
              <a:buNone/>
            </a:pPr>
            <a:r>
              <a:rPr lang="en-US" sz="3200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BTU </a:t>
            </a:r>
            <a:r>
              <a:rPr lang="th-TH" sz="3200" b="1" dirty="0">
                <a:latin typeface="Adobe Devanagari" panose="02040503050201020203" pitchFamily="18" charset="0"/>
              </a:rPr>
              <a:t>ต่ำไป </a:t>
            </a:r>
            <a:endParaRPr lang="th-TH" sz="3200" b="1" dirty="0" smtClean="0">
              <a:latin typeface="Adobe Devanagari" panose="020405030502010202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 smtClean="0">
                <a:latin typeface="Adobe Devanagari" panose="02040503050201020203" pitchFamily="18" charset="0"/>
              </a:rPr>
              <a:t>คอมเพรสเซอร์</a:t>
            </a:r>
            <a:r>
              <a:rPr lang="th-TH" sz="3200" b="1" dirty="0">
                <a:latin typeface="Adobe Devanagari" panose="02040503050201020203" pitchFamily="18" charset="0"/>
              </a:rPr>
              <a:t>จะทำงานตลอดเวลา เพราะความเย็นห้องไม่ได้ตามอุณหภูมิที่ตั้งไว้ </a:t>
            </a:r>
            <a:endParaRPr lang="th-TH" sz="3200" b="1" dirty="0" smtClean="0">
              <a:latin typeface="Adobe Devanagari" panose="020405030502010202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 smtClean="0">
                <a:latin typeface="Adobe Devanagari" panose="02040503050201020203" pitchFamily="18" charset="0"/>
              </a:rPr>
              <a:t>อาจจะ</a:t>
            </a:r>
            <a:r>
              <a:rPr lang="th-TH" sz="3200" b="1" dirty="0">
                <a:latin typeface="Adobe Devanagari" panose="02040503050201020203" pitchFamily="18" charset="0"/>
              </a:rPr>
              <a:t>สิ้นเปลืองพลังงานมากกว่าเลือกบีทียูที่พอดีกับ</a:t>
            </a:r>
            <a:r>
              <a:rPr lang="th-TH" sz="3200" b="1" dirty="0" smtClean="0">
                <a:latin typeface="Adobe Devanagari" panose="02040503050201020203" pitchFamily="18" charset="0"/>
              </a:rPr>
              <a:t>ห้อง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 smtClean="0">
                <a:latin typeface="Adobe Devanagari" panose="02040503050201020203" pitchFamily="18" charset="0"/>
              </a:rPr>
              <a:t> ทำ</a:t>
            </a:r>
            <a:r>
              <a:rPr lang="th-TH" sz="3200" b="1" dirty="0">
                <a:latin typeface="Adobe Devanagari" panose="02040503050201020203" pitchFamily="18" charset="0"/>
              </a:rPr>
              <a:t>ให้อายุการใช้งานของเครื่องสั้นลง มีโอกาสเสียเร็วมากขึ้น </a:t>
            </a:r>
            <a:endParaRPr lang="th-TH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926094" y="1771267"/>
            <a:ext cx="4389270" cy="5112400"/>
          </a:xfrm>
        </p:spPr>
        <p:txBody>
          <a:bodyPr>
            <a:normAutofit/>
          </a:bodyPr>
          <a:lstStyle/>
          <a:p>
            <a:pPr marL="135464" indent="0">
              <a:buNone/>
            </a:pPr>
            <a:r>
              <a:rPr lang="en-US" sz="3200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BTU </a:t>
            </a:r>
            <a:r>
              <a:rPr lang="th-TH" sz="3200" b="1" dirty="0">
                <a:latin typeface="Adobe Devanagari" panose="02040503050201020203" pitchFamily="18" charset="0"/>
              </a:rPr>
              <a:t>สูงไป </a:t>
            </a:r>
            <a:endParaRPr lang="th-TH" sz="3200" b="1" dirty="0" smtClean="0">
              <a:latin typeface="Adobe Devanagari" panose="020405030502010202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 smtClean="0">
                <a:latin typeface="Adobe Devanagari" panose="02040503050201020203" pitchFamily="18" charset="0"/>
              </a:rPr>
              <a:t>คอมเพรสเซอร์</a:t>
            </a:r>
            <a:r>
              <a:rPr lang="th-TH" sz="3200" b="1" dirty="0">
                <a:latin typeface="Adobe Devanagari" panose="02040503050201020203" pitchFamily="18" charset="0"/>
              </a:rPr>
              <a:t>จะทำงานตัดบ่อยเกินไป ทำให้ประสิทธิภาพในการทำงานลดน้อยลง </a:t>
            </a:r>
            <a:endParaRPr lang="th-TH" sz="3200" b="1" dirty="0" smtClean="0">
              <a:latin typeface="Adobe Devanagari" panose="020405030502010202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 smtClean="0">
                <a:latin typeface="Adobe Devanagari" panose="02040503050201020203" pitchFamily="18" charset="0"/>
              </a:rPr>
              <a:t>ทำ</a:t>
            </a:r>
            <a:r>
              <a:rPr lang="th-TH" sz="3200" b="1" dirty="0">
                <a:latin typeface="Adobe Devanagari" panose="02040503050201020203" pitchFamily="18" charset="0"/>
              </a:rPr>
              <a:t>ให้ความชื้นในห้องสูง ไม่สบาย</a:t>
            </a:r>
            <a:r>
              <a:rPr lang="th-TH" sz="3200" b="1" dirty="0" smtClean="0">
                <a:latin typeface="Adobe Devanagari" panose="02040503050201020203" pitchFamily="18" charset="0"/>
              </a:rPr>
              <a:t>ตัว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 smtClean="0">
                <a:latin typeface="Adobe Devanagari" panose="02040503050201020203" pitchFamily="18" charset="0"/>
              </a:rPr>
              <a:t>ที่</a:t>
            </a:r>
            <a:r>
              <a:rPr lang="th-TH" sz="3200" b="1" dirty="0">
                <a:latin typeface="Adobe Devanagari" panose="02040503050201020203" pitchFamily="18" charset="0"/>
              </a:rPr>
              <a:t>สำคัญราคาแพงและสิ้นเปลืองพลังงาน</a:t>
            </a:r>
            <a:endParaRPr lang="th-TH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233464" y="523932"/>
            <a:ext cx="72373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FFFF00"/>
                </a:solidFill>
                <a:latin typeface="Adobe Devanagari" panose="02040503050201020203" pitchFamily="18" charset="0"/>
              </a:rPr>
              <a:t>ทำไมต้องเลือก </a:t>
            </a:r>
            <a:r>
              <a:rPr lang="en-US" sz="4400" b="1" dirty="0">
                <a:solidFill>
                  <a:srgbClr val="FFFF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BTU </a:t>
            </a:r>
            <a:r>
              <a:rPr lang="th-TH" sz="4400" b="1" dirty="0">
                <a:solidFill>
                  <a:srgbClr val="FFFF00"/>
                </a:solidFill>
                <a:latin typeface="Adobe Devanagari" panose="02040503050201020203" pitchFamily="18" charset="0"/>
              </a:rPr>
              <a:t>แอร์ ให้พอเหมาะกับขนาด</a:t>
            </a:r>
            <a:endParaRPr lang="th-TH" sz="4400" dirty="0"/>
          </a:p>
        </p:txBody>
      </p:sp>
      <p:sp>
        <p:nvSpPr>
          <p:cNvPr id="9" name="Rectangle 8"/>
          <p:cNvSpPr/>
          <p:nvPr/>
        </p:nvSpPr>
        <p:spPr>
          <a:xfrm>
            <a:off x="841073" y="5736761"/>
            <a:ext cx="9769365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****ความ</a:t>
            </a:r>
            <a:r>
              <a:rPr lang="th-TH" dirty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ร้อน 1 </a:t>
            </a:r>
            <a:r>
              <a:rPr lang="en-US" dirty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BTU </a:t>
            </a:r>
            <a:r>
              <a:rPr lang="th-TH" dirty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คือปริมาณความร้อนที่ทำให้น้ำ 1 ปอนด์มีอุณหภูมิที่เพิ่มขึ้นหรือลดลง 1 องศา</a:t>
            </a:r>
            <a:r>
              <a:rPr lang="th-TH" dirty="0" err="1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ฟาเ</a:t>
            </a:r>
            <a:r>
              <a:rPr lang="th-TH" dirty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รน</a:t>
            </a:r>
            <a:r>
              <a:rPr lang="th-TH" dirty="0" smtClean="0">
                <a:solidFill>
                  <a:srgbClr val="333333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ไฮด์***</a:t>
            </a:r>
            <a:endParaRPr lang="th-TH" dirty="0"/>
          </a:p>
        </p:txBody>
      </p:sp>
      <p:sp>
        <p:nvSpPr>
          <p:cNvPr id="10" name="Rectangle 9"/>
          <p:cNvSpPr/>
          <p:nvPr/>
        </p:nvSpPr>
        <p:spPr>
          <a:xfrm>
            <a:off x="841074" y="6210221"/>
            <a:ext cx="9769364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แอร์ขนาด </a:t>
            </a:r>
            <a:r>
              <a:rPr lang="th-TH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12,000 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บีทียูต่อชั่วโมง หมายความว่าแอร์เครื่องนั้นมีความสามารถในการดึงความร้อนออกจาก ห้องปรับอากาศ </a:t>
            </a:r>
            <a:r>
              <a:rPr lang="th-TH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12,000 </a:t>
            </a: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บีทียูภายในเวลา 1 ชั่วโมง</a:t>
            </a:r>
          </a:p>
        </p:txBody>
      </p:sp>
    </p:spTree>
    <p:extLst>
      <p:ext uri="{BB962C8B-B14F-4D97-AF65-F5344CB8AC3E}">
        <p14:creationId xmlns:p14="http://schemas.microsoft.com/office/powerpoint/2010/main" val="38524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 descr="ไม่มีคำอธิบายรูปภาพ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23" y="327895"/>
            <a:ext cx="6138356" cy="631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1" y="1828800"/>
            <a:ext cx="2361924" cy="3760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468" y="1828800"/>
            <a:ext cx="2228242" cy="376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3" y="457078"/>
            <a:ext cx="6767110" cy="6174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6800" y="6488668"/>
            <a:ext cx="246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Credit:Motivation.ninja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0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40" y="247340"/>
            <a:ext cx="10074901" cy="64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1" y="2423950"/>
            <a:ext cx="4305300" cy="43243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007" y="95087"/>
            <a:ext cx="9515475" cy="2166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779" y="2433121"/>
            <a:ext cx="4505325" cy="430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90" y="957941"/>
            <a:ext cx="5236612" cy="5571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290" y="957941"/>
            <a:ext cx="5168103" cy="557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8" y="622350"/>
            <a:ext cx="5990053" cy="5723111"/>
          </a:xfrm>
          <a:prstGeom prst="rect">
            <a:avLst/>
          </a:prstGeom>
        </p:spPr>
      </p:pic>
      <p:pic>
        <p:nvPicPr>
          <p:cNvPr id="8194" name="Picture 2" descr="ในภาพอาจจะมี 1 ค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97" y="622350"/>
            <a:ext cx="5690921" cy="56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4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87135" y="303108"/>
            <a:ext cx="8942740" cy="1516167"/>
            <a:chOff x="3477860" y="2852737"/>
            <a:chExt cx="7336398" cy="11525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2698" y="2852737"/>
              <a:ext cx="1347094" cy="11525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0800" y="2852737"/>
              <a:ext cx="1203458" cy="11525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7860" y="2852737"/>
              <a:ext cx="4683830" cy="11525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2" y="2095499"/>
            <a:ext cx="107346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136775"/>
            <a:ext cx="7339012" cy="64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060" y="3435232"/>
            <a:ext cx="4027055" cy="3157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17" y="3558511"/>
            <a:ext cx="3876813" cy="3034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01" y="277424"/>
            <a:ext cx="3876813" cy="3157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807" y="218821"/>
            <a:ext cx="3625005" cy="3044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060" y="218821"/>
            <a:ext cx="4027055" cy="3044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807" y="3435232"/>
            <a:ext cx="3625005" cy="31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 descr="หันบ้านให้ถูกทิศวางผังให้ถูกทาง บ้านไม่ร้อนอยู่สบา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3" y="625849"/>
            <a:ext cx="5233480" cy="571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หันบ้านให้ถูกทิศวางผังให้ถูกทาง บ้านไม่ร้อนอยู่สบา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47" y="625848"/>
            <a:ext cx="6268284" cy="55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42" name="Picture 2" descr="10 พันธุ์ไม้ให้ร่มเงา รากไม่ทำลายโครงสร้างบ้าน – Dodoku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4" y="1215147"/>
            <a:ext cx="591847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จัดสวนแนวตั้ง - Pant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90" y="1215147"/>
            <a:ext cx="5640793" cy="48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4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86" y="349022"/>
            <a:ext cx="11703913" cy="43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53" y="1420408"/>
            <a:ext cx="10831212" cy="383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538162"/>
            <a:ext cx="1185862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6" y="569834"/>
            <a:ext cx="11795568" cy="582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7" y="352562"/>
            <a:ext cx="5038725" cy="6296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855" y="335894"/>
            <a:ext cx="5057775" cy="63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10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7" y="173969"/>
            <a:ext cx="4943475" cy="6619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310" y="993342"/>
            <a:ext cx="5076825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311" y="1907742"/>
            <a:ext cx="50768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62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83" y="324758"/>
            <a:ext cx="11385979" cy="631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8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75" y="628073"/>
            <a:ext cx="11509427" cy="54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22764" y="2754234"/>
            <a:ext cx="8446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Office </a:t>
            </a:r>
            <a:r>
              <a:rPr lang="th-TH" sz="5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นี้ ประหยัดพลังงานอย่างไรบ้าง</a:t>
            </a:r>
            <a:endParaRPr lang="th-TH" sz="5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832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794" y="511470"/>
            <a:ext cx="6474842" cy="59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4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064" y="623160"/>
            <a:ext cx="6020124" cy="59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909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873" y="271896"/>
            <a:ext cx="6553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85" y="466433"/>
            <a:ext cx="4398184" cy="1978400"/>
          </a:xfrm>
        </p:spPr>
        <p:txBody>
          <a:bodyPr>
            <a:normAutofit/>
          </a:bodyPr>
          <a:lstStyle/>
          <a:p>
            <a:r>
              <a:rPr lang="th-TH" sz="6600" b="1" dirty="0" smtClean="0">
                <a:solidFill>
                  <a:srgbClr val="FFFF00"/>
                </a:solidFill>
              </a:rPr>
              <a:t>ทำไปเพื่อ......... </a:t>
            </a:r>
            <a:r>
              <a:rPr lang="en-US" sz="6600" b="1" dirty="0" smtClean="0">
                <a:solidFill>
                  <a:srgbClr val="FFFF00"/>
                </a:solidFill>
              </a:rPr>
              <a:t>??</a:t>
            </a:r>
            <a:endParaRPr lang="th-TH" sz="66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469" y="1639950"/>
            <a:ext cx="112863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เพื่อ…..</a:t>
            </a:r>
            <a:r>
              <a:rPr lang="th-TH" sz="3200" b="1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ลดการใช้พลังงาน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 ทั้งพลังงานไฟฟ้า น้ำ ลดการใช้พลังงานอย่างสูญเปล่าสิ้นเปลือง รวมถึงจะช่วยลดการเกิดก๊าซเรือนกระจกที่เกิดจาก</a:t>
            </a:r>
            <a:r>
              <a:rPr lang="th-TH" sz="32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การทำ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</a:t>
            </a:r>
            <a:r>
              <a:rPr lang="th-TH" sz="32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ต่างๆ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 ภายในสำนักงาน </a:t>
            </a:r>
            <a:endParaRPr lang="th-TH" sz="320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4400" b="1" dirty="0" smtClean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เพื่อ</a:t>
            </a:r>
            <a:r>
              <a:rPr lang="th-TH" sz="4400" b="1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…..</a:t>
            </a:r>
            <a:r>
              <a:rPr lang="th-TH" sz="3200" b="1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ลดค่าใช้จ่าย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 เมื่อเราสามารถประหยัดพลังงานได้ ค่าใช้พลังงาน</a:t>
            </a:r>
            <a:r>
              <a:rPr lang="th-TH" sz="32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ต่างๆ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 เช่น ค่าไฟฟ้า ค่าน้ำ ก็จะลดลงได้ </a:t>
            </a:r>
            <a:r>
              <a:rPr lang="th-TH" sz="32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หรือลด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ปริมาณการใช้กระดาษภายในสำนักงาน ก็จะสามารถช่วยลดค่าใช้จ่ายได้</a:t>
            </a:r>
          </a:p>
          <a:p>
            <a:r>
              <a:rPr lang="th-TH" sz="4800" b="1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เพื่อ…..</a:t>
            </a:r>
            <a:r>
              <a:rPr lang="th-TH" sz="3200" b="1" dirty="0">
                <a:solidFill>
                  <a:srgbClr val="FFFF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สร้างจิตสำนึก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 เพื่อสร้างความเข้าใจ ปลูกจิตสำนึก ตระหนักในการใช้ทรัพยากร รวมถึงแก้ปัญหา</a:t>
            </a:r>
            <a:r>
              <a:rPr lang="th-TH" sz="32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การจัด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การทรัพยากร</a:t>
            </a:r>
            <a:r>
              <a:rPr lang="th-TH" sz="32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ต่างๆ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 เป็นวิธีที่จะช่วยให้รู้จักการใช้ทรัพยากร</a:t>
            </a:r>
            <a:r>
              <a:rPr lang="th-TH" sz="3200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ต่างๆ</a:t>
            </a:r>
            <a:r>
              <a:rPr lang="th-TH" sz="3200" dirty="0">
                <a:latin typeface="AngsanaUPC" panose="02020603050405020304" pitchFamily="18" charset="-34"/>
                <a:cs typeface="AngsanaUPC" panose="02020603050405020304" pitchFamily="18" charset="-34"/>
              </a:rPr>
              <a:t> อย่าง</a:t>
            </a:r>
            <a:r>
              <a:rPr lang="th-TH" sz="32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ยั่งยืน</a:t>
            </a:r>
            <a:endParaRPr lang="th-TH" sz="3200" b="0" i="0" dirty="0">
              <a:effectLst/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660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068" y="2567689"/>
            <a:ext cx="2267600" cy="1978400"/>
          </a:xfrm>
        </p:spPr>
        <p:txBody>
          <a:bodyPr>
            <a:noAutofit/>
          </a:bodyPr>
          <a:lstStyle/>
          <a:p>
            <a:r>
              <a:rPr lang="th-TH" sz="9600" dirty="0" smtClean="0"/>
              <a:t>น้ำ</a:t>
            </a:r>
            <a:endParaRPr lang="th-TH" sz="9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945" y="1097069"/>
            <a:ext cx="7518400" cy="529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3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59" y="352389"/>
            <a:ext cx="8551423" cy="62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667" y="195958"/>
            <a:ext cx="9046723" cy="65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5633"/>
            <a:ext cx="12392025" cy="5305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9234" y="478971"/>
            <a:ext cx="3405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/>
              <a:t>การประหยัดน้ำ</a:t>
            </a:r>
            <a:endParaRPr lang="th-TH" sz="6000" b="1" dirty="0"/>
          </a:p>
        </p:txBody>
      </p:sp>
    </p:spTree>
    <p:extLst>
      <p:ext uri="{BB962C8B-B14F-4D97-AF65-F5344CB8AC3E}">
        <p14:creationId xmlns:p14="http://schemas.microsoft.com/office/powerpoint/2010/main" val="5355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 descr="รณรงค์ใช้น้ำอย่างประหยัด – องค์การบริหารส่วนตำบลบ้านกาด อ.แม่วาง จ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0837"/>
            <a:ext cx="5606471" cy="645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ประชาสัมพันธ์รณรงค์การใช้น้ำอย่างประหยั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69" y="1150280"/>
            <a:ext cx="5928076" cy="394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74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44" y="300306"/>
            <a:ext cx="10282137" cy="63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1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38" y="916717"/>
            <a:ext cx="5356308" cy="4200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537" y="378757"/>
            <a:ext cx="48006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9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957" y="2273992"/>
            <a:ext cx="3617610" cy="1978400"/>
          </a:xfrm>
        </p:spPr>
        <p:txBody>
          <a:bodyPr>
            <a:normAutofit/>
          </a:bodyPr>
          <a:lstStyle/>
          <a:p>
            <a:r>
              <a:rPr lang="th-TH" sz="6600" b="1" dirty="0" smtClean="0">
                <a:solidFill>
                  <a:srgbClr val="FFFF00"/>
                </a:solidFill>
              </a:rPr>
              <a:t>ทรัพยากร</a:t>
            </a:r>
            <a:r>
              <a:rPr lang="th-TH" sz="6600" b="1" dirty="0" err="1" smtClean="0">
                <a:solidFill>
                  <a:srgbClr val="FFFF00"/>
                </a:solidFill>
              </a:rPr>
              <a:t>อื่นๆ</a:t>
            </a:r>
            <a:r>
              <a:rPr lang="th-TH" sz="6600" b="1" dirty="0" smtClean="0">
                <a:solidFill>
                  <a:srgbClr val="FFFF00"/>
                </a:solidFill>
              </a:rPr>
              <a:t> </a:t>
            </a:r>
            <a:endParaRPr lang="th-TH" sz="6600" b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255" y="3684588"/>
            <a:ext cx="4160250" cy="263619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55" y="430594"/>
            <a:ext cx="4091707" cy="29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9981" y="2650945"/>
            <a:ext cx="4889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https://www.youtube.com/watch?v=2ilN9bHf0JQ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755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618" y="2549216"/>
            <a:ext cx="8405091" cy="1978400"/>
          </a:xfrm>
        </p:spPr>
        <p:txBody>
          <a:bodyPr>
            <a:normAutofit/>
          </a:bodyPr>
          <a:lstStyle/>
          <a:p>
            <a:r>
              <a:rPr lang="th-TH" sz="6000" dirty="0" smtClean="0">
                <a:solidFill>
                  <a:srgbClr val="FFFF00"/>
                </a:solidFill>
              </a:rPr>
              <a:t>สำนักงานอธิการบดี มีการรณรงค์อย่างไรบ้าง</a:t>
            </a:r>
            <a:endParaRPr lang="th-TH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01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69" y="1140757"/>
            <a:ext cx="4876800" cy="468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345" y="1140757"/>
            <a:ext cx="550585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326" y="630029"/>
            <a:ext cx="3946067" cy="534112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9" y="630029"/>
            <a:ext cx="4096551" cy="5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550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7" y="340126"/>
            <a:ext cx="6977190" cy="3492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489" y="386826"/>
            <a:ext cx="4414150" cy="34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964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09" y="636509"/>
            <a:ext cx="4522800" cy="5694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758" y="255010"/>
            <a:ext cx="5572125" cy="3228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758" y="3565237"/>
            <a:ext cx="5494260" cy="318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033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73" y="340013"/>
            <a:ext cx="7815984" cy="58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058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91" y="987424"/>
            <a:ext cx="8780057" cy="45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34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38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/>
        </p:nvSpPr>
        <p:spPr>
          <a:xfrm>
            <a:off x="499061" y="248673"/>
            <a:ext cx="7087389" cy="4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spcBef>
                <a:spcPts val="800"/>
              </a:spcBef>
              <a:buClr>
                <a:srgbClr val="000000"/>
              </a:buClr>
              <a:defRPr/>
            </a:pPr>
            <a:r>
              <a:rPr lang="en-US" sz="4267" dirty="0">
                <a:solidFill>
                  <a:srgbClr val="FFFF00"/>
                </a:solidFill>
                <a:latin typeface="Cabin Condensed"/>
                <a:ea typeface="Cabin"/>
                <a:cs typeface="Cabin"/>
                <a:sym typeface="Cabin"/>
              </a:rPr>
              <a:t>Green office</a:t>
            </a:r>
            <a:endParaRPr sz="4267" kern="0" dirty="0">
              <a:solidFill>
                <a:srgbClr val="FFFF00"/>
              </a:solidFill>
              <a:latin typeface="Cabin Condensed"/>
              <a:ea typeface="Cabin"/>
              <a:cs typeface="Cabin"/>
              <a:sym typeface="Cabin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5" y="2276873"/>
            <a:ext cx="2966084" cy="290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45" y="1341310"/>
            <a:ext cx="8126482" cy="5432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0149" y="3474720"/>
            <a:ext cx="7053942" cy="830353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2114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98" y="364871"/>
            <a:ext cx="10999282" cy="34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146" name="Picture 2" descr="นโยบายสิ่งแวดล้อมสำนักงานสีเขียว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43" y="525996"/>
            <a:ext cx="7948321" cy="591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9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ppt/theme/theme2.xml><?xml version="1.0" encoding="utf-8"?>
<a:theme xmlns:a="http://schemas.openxmlformats.org/drawingml/2006/main" name="Banded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365</TotalTime>
  <Words>579</Words>
  <Application>Microsoft Office PowerPoint</Application>
  <PresentationFormat>Widescreen</PresentationFormat>
  <Paragraphs>90</Paragraphs>
  <Slides>65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82" baseType="lpstr">
      <vt:lpstr>Adobe Devanagari</vt:lpstr>
      <vt:lpstr>Angsana New</vt:lpstr>
      <vt:lpstr>AngsanaUPC</vt:lpstr>
      <vt:lpstr>Arial</vt:lpstr>
      <vt:lpstr>Arial Black</vt:lpstr>
      <vt:lpstr>Cabin</vt:lpstr>
      <vt:lpstr>Cabin Condensed</vt:lpstr>
      <vt:lpstr>Calibri</vt:lpstr>
      <vt:lpstr>Calibri Light</vt:lpstr>
      <vt:lpstr>Corbel</vt:lpstr>
      <vt:lpstr>Cordia New</vt:lpstr>
      <vt:lpstr>DilleniaUPC</vt:lpstr>
      <vt:lpstr>Prompt</vt:lpstr>
      <vt:lpstr>system-ui</vt:lpstr>
      <vt:lpstr>Wingdings</vt:lpstr>
      <vt:lpstr>Metropolitan</vt:lpstr>
      <vt:lpstr>Banded</vt:lpstr>
      <vt:lpstr>การใช้พลังงาน ทรัพยากรอย่างมีประสิทธิภาพ  และการจัดการมลพิษและของเสีย</vt:lpstr>
      <vt:lpstr>เนื้อหาการบรรยาย</vt:lpstr>
      <vt:lpstr>PowerPoint Presentation</vt:lpstr>
      <vt:lpstr>PowerPoint Presentation</vt:lpstr>
      <vt:lpstr>ทำไปเพื่อ......... 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การใช้อย่างคุ้มค่า         การใช้อย่างประหยัด              การใช้เพื่อให้เกิดประโยชน์สูงสุด</vt:lpstr>
      <vt:lpstr>  อ1  อุปกรณ์ประหยัดไฟฟ้า   อ2  อาคารประหยัดไฟฟ้า   อ3  อุปนิสัยประหยัดไฟฟ้า  </vt:lpstr>
      <vt:lpstr>หลักการ 4 ป</vt:lpstr>
      <vt:lpstr>หลักการ 1ล 5ป</vt:lpstr>
      <vt:lpstr>ไฟฟ้า</vt:lpstr>
      <vt:lpstr>เครื่องปรับอากาศ</vt:lpstr>
      <vt:lpstr>ปัจจัยความสุขสบายของคน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น้ำ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ทรัพยากรอื่นๆ </vt:lpstr>
      <vt:lpstr>PowerPoint Presentation</vt:lpstr>
      <vt:lpstr>สำนักงานอธิการบดี มีการรณรงค์อย่างไรบ้าง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85</cp:revision>
  <dcterms:created xsi:type="dcterms:W3CDTF">2020-07-13T10:42:24Z</dcterms:created>
  <dcterms:modified xsi:type="dcterms:W3CDTF">2020-07-15T03:46:53Z</dcterms:modified>
</cp:coreProperties>
</file>