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282" r:id="rId6"/>
    <p:sldId id="283" r:id="rId7"/>
    <p:sldId id="284" r:id="rId8"/>
    <p:sldId id="290" r:id="rId9"/>
    <p:sldId id="292" r:id="rId10"/>
    <p:sldId id="291" r:id="rId11"/>
    <p:sldId id="285" r:id="rId12"/>
    <p:sldId id="261" r:id="rId13"/>
    <p:sldId id="262" r:id="rId14"/>
    <p:sldId id="263" r:id="rId15"/>
    <p:sldId id="264" r:id="rId16"/>
    <p:sldId id="265" r:id="rId17"/>
    <p:sldId id="266" r:id="rId18"/>
    <p:sldId id="286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7" r:id="rId29"/>
    <p:sldId id="307" r:id="rId30"/>
    <p:sldId id="278" r:id="rId31"/>
    <p:sldId id="279" r:id="rId32"/>
    <p:sldId id="280" r:id="rId33"/>
    <p:sldId id="299" r:id="rId34"/>
    <p:sldId id="288" r:id="rId35"/>
    <p:sldId id="289" r:id="rId36"/>
    <p:sldId id="293" r:id="rId37"/>
    <p:sldId id="294" r:id="rId38"/>
    <p:sldId id="295" r:id="rId39"/>
    <p:sldId id="296" r:id="rId40"/>
    <p:sldId id="300" r:id="rId41"/>
    <p:sldId id="301" r:id="rId42"/>
    <p:sldId id="298" r:id="rId43"/>
    <p:sldId id="302" r:id="rId44"/>
    <p:sldId id="297" r:id="rId45"/>
    <p:sldId id="303" r:id="rId46"/>
    <p:sldId id="304" r:id="rId47"/>
    <p:sldId id="305" r:id="rId48"/>
    <p:sldId id="30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3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7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1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0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2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6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3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87DA-FA90-4612-BD42-C5E168931E31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543E1-5A8C-4431-A08B-409D77270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sdgreenoffice.mju.ac.th/goverment/25600508142424_psdgreenoffice/Doc_25630804140021_817852.pdf" TargetMode="External"/><Relationship Id="rId3" Type="http://schemas.openxmlformats.org/officeDocument/2006/relationships/hyperlink" Target="https://psdgreenoffice.mju.ac.th/goverment/25600508142424_psdgreenoffice/Doc_25630804134840_616965.pdf" TargetMode="External"/><Relationship Id="rId7" Type="http://schemas.openxmlformats.org/officeDocument/2006/relationships/hyperlink" Target="https://psdgreenoffice.mju.ac.th/goverment/25600508142424_psdgreenoffice/Doc_25630804134149_955678.pdf" TargetMode="External"/><Relationship Id="rId2" Type="http://schemas.openxmlformats.org/officeDocument/2006/relationships/hyperlink" Target="https://psdgreenoffice.mju.ac.th/goverment/25600508142424_psdgreenoffice/Doc_25630805130205_98463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dgreenoffice.mju.ac.th/goverment/25600508142424_psdgreenoffice/Doc_25630804134629_897504.pdf" TargetMode="External"/><Relationship Id="rId5" Type="http://schemas.openxmlformats.org/officeDocument/2006/relationships/hyperlink" Target="https://psdgreenoffice.mju.ac.th/goverment/25600508142424_psdgreenoffice/Doc_25630805134955_685389.pdf" TargetMode="External"/><Relationship Id="rId4" Type="http://schemas.openxmlformats.org/officeDocument/2006/relationships/hyperlink" Target="https://psdgreenoffice.mju.ac.th/goverment/25600508142424_psdgreenoffice/Doc_25630801104658_530422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8.jpg"/><Relationship Id="rId7" Type="http://schemas.openxmlformats.org/officeDocument/2006/relationships/image" Target="../media/image52.tif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goverment/25600508142424_psdgreenoffice/Doc_25630804153445_438614.pdf" TargetMode="External"/><Relationship Id="rId2" Type="http://schemas.openxmlformats.org/officeDocument/2006/relationships/hyperlink" Target="https://psdgreenoffice.mju.ac.th/goverment/25600508142424_psdgreenoffice/Doc_25630805130154_90920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dgreenoffice.mju.ac.th/goverment/25600508142424_psdgreenoffice/Doc_25630801104727_223339.pdf" TargetMode="External"/><Relationship Id="rId5" Type="http://schemas.openxmlformats.org/officeDocument/2006/relationships/hyperlink" Target="https://psdgreenoffice.mju.ac.th/wtms_newsDetail.aspx?nID=23489" TargetMode="External"/><Relationship Id="rId4" Type="http://schemas.openxmlformats.org/officeDocument/2006/relationships/hyperlink" Target="https://psdgreenoffice.mju.ac.th/goverment/25600508142424_psdgreenoffice/Doc_25630801104722_26957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DgxODQ=" TargetMode="External"/><Relationship Id="rId2" Type="http://schemas.openxmlformats.org/officeDocument/2006/relationships/hyperlink" Target="https://psdgreenoffice.mju.ac.th/wtms_documentDownload.aspx?id=NDgxNzE=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sdgreenoffice.mju.ac.th/wtms_documentDownload.aspx?id=NDgyOTQ=" TargetMode="External"/><Relationship Id="rId4" Type="http://schemas.openxmlformats.org/officeDocument/2006/relationships/hyperlink" Target="https://psdgreenoffice.mju.ac.th/wtms_documentDownload.aspx?id=NDgyOTU=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goverment/25600508142424_psdgreenoffice/Doc_25630801104518_856157.pdf" TargetMode="External"/><Relationship Id="rId2" Type="http://schemas.openxmlformats.org/officeDocument/2006/relationships/hyperlink" Target="https://psdgreenoffice.mju.ac.th/goverment/25600508142424_psdgreenoffice/Doc_25630801104530_51391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dgreenoffice.mju.ac.th/goverment/25600508142424_psdgreenoffice/Doc_25630801104456_931085.pdf" TargetMode="External"/><Relationship Id="rId5" Type="http://schemas.openxmlformats.org/officeDocument/2006/relationships/hyperlink" Target="https://psdgreenoffice.mju.ac.th/goverment/25600508142424_psdgreenoffice/Doc_25630801104501_357519.pdf" TargetMode="External"/><Relationship Id="rId4" Type="http://schemas.openxmlformats.org/officeDocument/2006/relationships/hyperlink" Target="https://psdgreenoffice.mju.ac.th/goverment/25600508142424_psdgreenoffice/Doc_25630801104507_355414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goverment/25600508142424_psdgreenoffice/Doc_25630720210952_434277.pdf" TargetMode="External"/><Relationship Id="rId2" Type="http://schemas.openxmlformats.org/officeDocument/2006/relationships/hyperlink" Target="https://psdgreenoffice.mju.ac.th/goverment/25600508142424_psdgreenoffice/Doc_25630720211006_231659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Dc4MDU=" TargetMode="External"/><Relationship Id="rId2" Type="http://schemas.openxmlformats.org/officeDocument/2006/relationships/hyperlink" Target="https://psdgreenoffice.mju.ac.th/wtms_documentDownload.aspx?id=NDgyOTU=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sdgreenoffice.mju.ac.th/wtms_documentDownload.aspx?id=NDc1MjU=" TargetMode="External"/><Relationship Id="rId4" Type="http://schemas.openxmlformats.org/officeDocument/2006/relationships/hyperlink" Target="https://psdgreenoffice.mju.ac.th/goverment/25600508142424_psdgreenoffice/Doc_25630729155515_216361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DgyOTI=" TargetMode="External"/><Relationship Id="rId2" Type="http://schemas.openxmlformats.org/officeDocument/2006/relationships/hyperlink" Target="https://psdgreenoffice.mju.ac.th/wtms_documentDownload.aspx?id=NDgyODI=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sdgreenoffice.mju.ac.th/wtms_documentDownload.aspx?id=NDgyOTY=" TargetMode="External"/><Relationship Id="rId4" Type="http://schemas.openxmlformats.org/officeDocument/2006/relationships/hyperlink" Target="https://psdgreenoffice.mju.ac.th/wtms_documentDownload.aspx?id=NDgyOTM=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sdgreenoffice.mju.ac.th/wtms_documentDownload.aspx?id=NDgyMzg=" TargetMode="External"/><Relationship Id="rId3" Type="http://schemas.openxmlformats.org/officeDocument/2006/relationships/hyperlink" Target="https://psdgreenoffice.mju.ac.th/wtms_documentDownload.aspx?id=NDgxNzY=" TargetMode="External"/><Relationship Id="rId7" Type="http://schemas.openxmlformats.org/officeDocument/2006/relationships/hyperlink" Target="https://psdgreenoffice.mju.ac.th/wtms_documentDownload.aspx?id=NDgxNzQ=" TargetMode="External"/><Relationship Id="rId2" Type="http://schemas.openxmlformats.org/officeDocument/2006/relationships/hyperlink" Target="https://psdgreenoffice.mju.ac.th/goverment/25600508142424_psdgreenoffice/Doc_25630805130159_69774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dgreenoffice.mju.ac.th/wtms_documentDownload.aspx?id=NDgxNzU=" TargetMode="External"/><Relationship Id="rId5" Type="http://schemas.openxmlformats.org/officeDocument/2006/relationships/hyperlink" Target="https://psdgreenoffice.mju.ac.th/wtms_documentDownload.aspx?id=NDgxNzI=" TargetMode="External"/><Relationship Id="rId4" Type="http://schemas.openxmlformats.org/officeDocument/2006/relationships/hyperlink" Target="https://psdgreenoffice.mju.ac.th/wtms_documentDownload.aspx?id=NDgxNzM=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sdgreenoffice.mju.ac.th/wtms_documentDownload.aspx?id=NDc5NDA=" TargetMode="External"/><Relationship Id="rId2" Type="http://schemas.openxmlformats.org/officeDocument/2006/relationships/hyperlink" Target="https://psdgreenoffice.mju.ac.th/wtms_documentDownload.aspx?id=NDc5Mzg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hyperlink" Target="https://psdgreenoffice.mju.ac.th/wtms_documentDownload.aspx?id=NDc5NDQ=" TargetMode="External"/><Relationship Id="rId4" Type="http://schemas.openxmlformats.org/officeDocument/2006/relationships/hyperlink" Target="https://psdgreenoffice.mju.ac.th/wtms_documentDownload.aspx?id=NDc5NDI=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sdgreenoffice.mju.ac.th/goverment/25600508142424_psdgreenoffice/Doc_25630804115303_571240.pdf" TargetMode="External"/><Relationship Id="rId3" Type="http://schemas.openxmlformats.org/officeDocument/2006/relationships/hyperlink" Target="https://psdgreenoffice.mju.ac.th/goverment/25600508142424_psdgreenoffice/Doc_25630801104614_621413.pdf" TargetMode="External"/><Relationship Id="rId7" Type="http://schemas.openxmlformats.org/officeDocument/2006/relationships/hyperlink" Target="https://psdgreenoffice.mju.ac.th/goverment/25600508142424_psdgreenoffice/Doc_25630804112056_381167.pdf" TargetMode="External"/><Relationship Id="rId2" Type="http://schemas.openxmlformats.org/officeDocument/2006/relationships/hyperlink" Target="https://psdgreenoffice.mju.ac.th/goverment/25600508142424_psdgreenoffice/Doc_25630805130149_43042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sdgreenoffice.mju.ac.th/goverment/25600508142424_psdgreenoffice/Doc_25630801104552_139050.pdf" TargetMode="External"/><Relationship Id="rId11" Type="http://schemas.openxmlformats.org/officeDocument/2006/relationships/hyperlink" Target="https://psdgreenoffice.mju.ac.th/goverment/25600508142424_psdgreenoffice/Doc_25630804115932_70798.pdf" TargetMode="External"/><Relationship Id="rId5" Type="http://schemas.openxmlformats.org/officeDocument/2006/relationships/hyperlink" Target="https://psdgreenoffice.mju.ac.th/goverment/25600508142424_psdgreenoffice/Doc_25630804113753_354235.pdf" TargetMode="External"/><Relationship Id="rId10" Type="http://schemas.openxmlformats.org/officeDocument/2006/relationships/hyperlink" Target="https://psdgreenoffice.mju.ac.th/goverment/25600508142424_psdgreenoffice/Doc_25630804122609_973619.pdf" TargetMode="External"/><Relationship Id="rId4" Type="http://schemas.openxmlformats.org/officeDocument/2006/relationships/hyperlink" Target="https://psdgreenoffice.mju.ac.th/goverment/25600508142424_psdgreenoffice/Doc_25630804112858_114308.pdf" TargetMode="External"/><Relationship Id="rId9" Type="http://schemas.openxmlformats.org/officeDocument/2006/relationships/hyperlink" Target="https://psdgreenoffice.mju.ac.th/goverment/25600508142424_psdgreenoffice/Doc_25630804123024_822409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36CC-27CB-4904-B6A1-7654DBC7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หมวด </a:t>
            </a:r>
            <a:r>
              <a:rPr lang="en-US" dirty="0"/>
              <a:t>2 </a:t>
            </a:r>
            <a:r>
              <a:rPr lang="th-TH" dirty="0"/>
              <a:t>การสื่อสารและสร้างจิตสำนึก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8F390-AAB9-4368-AAE8-FA27117FB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500" b="1" dirty="0"/>
              <a:t>หน้าที่รับผิดชอบ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สื่อสารนโยบายด้านสิ่งแวดล้อม ปัญหาสิ่งแวดล้อม กฎหมายและข้อกำหนดสิ่งแวดล้อม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ประชาสัมพันธ์และกระตุ้นบุคลากรและผู้ใช้บริการในการสร้างความสะอาดและความเป็นระเบียบเรียบร้อย และการดำเนินกิจกรรม 5ส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สื่อสารด้านผลกระทบของก๊าซเรือนกระจก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สื่อสารมาตรการควบคุมการใช้พลังงานไฟฟ้า น้ำ และทรัพยากร</a:t>
            </a:r>
            <a:r>
              <a:rPr lang="th-TH" sz="3500" b="0" i="0" dirty="0" err="1">
                <a:solidFill>
                  <a:srgbClr val="333333"/>
                </a:solidFill>
                <a:effectLst/>
                <a:latin typeface="Helvetica Neue"/>
              </a:rPr>
              <a:t>ต่างๆ</a:t>
            </a:r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จัดทำช่องทางข้อเสนอแนะและการร้องเรียนด้านสิ่งแวดล้อม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กำหนด ควบคุมการจัดเตรียมงานประชุม การจัดนิทรรศการ ที่เป็นมิตรกับสิ่งแวดล้อม </a:t>
            </a:r>
          </a:p>
          <a:p>
            <a:pPr algn="l"/>
            <a:r>
              <a:rPr lang="th-TH" sz="3500" b="0" i="0" dirty="0">
                <a:solidFill>
                  <a:srgbClr val="333333"/>
                </a:solidFill>
                <a:effectLst/>
                <a:latin typeface="Helvetica Neue"/>
              </a:rPr>
              <a:t>กำหนดแนวทางการขนส่งและการเดินทาง</a:t>
            </a:r>
            <a:r>
              <a:rPr lang="th-TH" b="0" i="0" dirty="0"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lang="th-TH" b="0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32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F2C92C-CDF1-664C-9BD1-70BAA5B2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r>
              <a:rPr lang="th-TH" sz="3600" dirty="0">
                <a:cs typeface="+mn-cs"/>
              </a:rPr>
              <a:t>โครงการซ้อมแผนอัคคีภัย/ แผ่นดินไหว ประจำปี พ.ศ. 2561 วันที่ 10 กันยายน 2561 ณ       ห้องข้าวหอมมะลิ อาคารเฉลิมพระเกียรติสมเด็จพระเทพ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B1272384-7BE7-3B40-8818-68F442123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59" y="2442731"/>
            <a:ext cx="3214141" cy="2142761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7BED54E-4B11-004D-BF3F-8C96FD374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249" y="2796701"/>
            <a:ext cx="3351551" cy="223436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871F62E-AFEB-C04F-9A32-6290B5825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943" y="1789060"/>
            <a:ext cx="3304082" cy="220272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0522A6F-457C-1A47-8414-75ACA6F79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503" y="4425391"/>
            <a:ext cx="3308767" cy="22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97A098F-EB52-2245-874A-3B18ED0E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200" dirty="0">
                <a:cs typeface="+mn-cs"/>
              </a:rPr>
              <a:t/>
            </a:r>
            <a:br>
              <a:rPr lang="th-TH" sz="3200" dirty="0">
                <a:cs typeface="+mn-cs"/>
              </a:rPr>
            </a:br>
            <a:r>
              <a:rPr lang="th-TH" sz="3200" dirty="0">
                <a:cs typeface="+mn-cs"/>
              </a:rPr>
              <a:t>กิจกรรม ปั่นลดมลพิษ ชวนพิศแม่โจ้ วันที่ 12 กันยายน 2561 โครงการพัฒนาอาคารต้นแบบสำนักงานสีเขียว (</a:t>
            </a:r>
            <a:r>
              <a:rPr lang="en-US" sz="3200" dirty="0">
                <a:cs typeface="+mn-cs"/>
              </a:rPr>
              <a:t>Green Office) </a:t>
            </a:r>
            <a:r>
              <a:rPr lang="th-TH" sz="3200" dirty="0">
                <a:cs typeface="+mn-cs"/>
              </a:rPr>
              <a:t>กิจกรรม “</a:t>
            </a:r>
            <a:r>
              <a:rPr lang="en-US" sz="3200" dirty="0">
                <a:cs typeface="+mn-cs"/>
              </a:rPr>
              <a:t>MJU Car Free Day 2018 : </a:t>
            </a:r>
            <a:r>
              <a:rPr lang="th-TH" sz="3200" dirty="0">
                <a:cs typeface="+mn-cs"/>
              </a:rPr>
              <a:t>ปั่นลดมลพิษ ชวนพิศแม่โจ้” </a:t>
            </a:r>
            <a:br>
              <a:rPr lang="th-TH" sz="3200" dirty="0">
                <a:cs typeface="+mn-cs"/>
              </a:rPr>
            </a:br>
            <a:endParaRPr lang="th-TH" sz="3200" dirty="0">
              <a:cs typeface="+mn-cs"/>
            </a:endParaRPr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57A26E6D-21D0-B841-AEA6-5C118E1FF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5314" y="2300574"/>
            <a:ext cx="2944318" cy="196287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A8B2E63-D996-A947-9F49-49AB8A574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01" y="2566233"/>
            <a:ext cx="2479623" cy="165308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C06728D-B29D-7145-94B0-6F0E8D53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49" y="4406588"/>
            <a:ext cx="2736330" cy="182422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AB96877-24C2-764A-A4F5-2F496D1DA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922" y="2123502"/>
            <a:ext cx="2944318" cy="196287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C731C6-916F-2741-8491-547937656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003" y="4148345"/>
            <a:ext cx="2839544" cy="189302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391DE10-2D14-4E44-8727-AEB302719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481" y="4406588"/>
            <a:ext cx="3315091" cy="22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488FC4-B6E6-644D-891A-0FCBAC54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/>
            </a:r>
            <a:br>
              <a:rPr lang="th-TH" dirty="0"/>
            </a:br>
            <a:r>
              <a:rPr lang="th-TH" sz="3600" dirty="0">
                <a:cs typeface="+mn-cs"/>
              </a:rPr>
              <a:t>กิจกรรม </a:t>
            </a:r>
            <a:r>
              <a:rPr lang="en-US" sz="3600" dirty="0">
                <a:cs typeface="+mn-cs"/>
              </a:rPr>
              <a:t>BIG CLEANING DAY </a:t>
            </a:r>
            <a:r>
              <a:rPr lang="th-TH" sz="3600" dirty="0">
                <a:cs typeface="+mn-cs"/>
              </a:rPr>
              <a:t>ครั้งที่ 2 วันที่ 4 กันยายน 2561 สำนักงานอธิการบดี มหาวิทยาลัยแม่โจ้ จัดทำความสะอาดครั้งใหญ่ ณ สำนักงานอธิการบดี </a:t>
            </a:r>
            <a:br>
              <a:rPr lang="th-TH" sz="3600" dirty="0">
                <a:cs typeface="+mn-cs"/>
              </a:rPr>
            </a:br>
            <a:endParaRPr lang="th-TH" sz="3600" dirty="0">
              <a:cs typeface="+mn-cs"/>
            </a:endParaRPr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7D7A0694-9E59-C54A-A24C-8AABD2E0F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7424" y="1395049"/>
            <a:ext cx="3297836" cy="219855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82FAD32-DD4D-8448-BF89-16290F7C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453" y="4637400"/>
            <a:ext cx="2629525" cy="175301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4D5FF56-EFED-7545-B633-C7DA1CE72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31" y="2642147"/>
            <a:ext cx="2794416" cy="186294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C3EA6F3-1B9E-3744-917D-6FCE2848F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344" y="4042659"/>
            <a:ext cx="2734456" cy="182297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897263C-2FFF-2643-8D23-A9E9F6148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679" y="1955188"/>
            <a:ext cx="2734456" cy="182297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9846613-1F6B-894E-B145-C88F02D87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428" y="3858106"/>
            <a:ext cx="2896225" cy="19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5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1E4237-BB59-7A4E-AD44-59C913C5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dirty="0">
                <a:cs typeface="+mn-cs"/>
              </a:rPr>
              <a:t/>
            </a:r>
            <a:br>
              <a:rPr lang="th-TH" sz="3600" dirty="0">
                <a:cs typeface="+mn-cs"/>
              </a:rPr>
            </a:br>
            <a:r>
              <a:rPr lang="en-US" sz="3600" dirty="0">
                <a:cs typeface="+mn-cs"/>
              </a:rPr>
              <a:t>Green Office </a:t>
            </a:r>
            <a:r>
              <a:rPr lang="th-TH" sz="3600" dirty="0">
                <a:cs typeface="+mn-cs"/>
              </a:rPr>
              <a:t>สำนักงานอธิการบดี จัดกิจกรรมเสวนาเกี่ยวกับการดำเนินการสำนักงานสีเขียว (</a:t>
            </a:r>
            <a:r>
              <a:rPr lang="en-US" sz="3600" dirty="0">
                <a:cs typeface="+mn-cs"/>
              </a:rPr>
              <a:t>Green Office) </a:t>
            </a:r>
            <a:r>
              <a:rPr lang="th-TH" sz="3600" dirty="0">
                <a:cs typeface="+mn-cs"/>
              </a:rPr>
              <a:t>และแนวทางการพัฒนาการดำเนินการสำนักงานสีเขียว วันอังคารที่ 19 มิถุนายน 2561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B4A9CC5B-4A1B-374E-984A-151E2AFFA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876" y="1274019"/>
            <a:ext cx="3267855" cy="217720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522ED6B-BB78-424F-A34F-E7A0DA4C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669" y="4282198"/>
            <a:ext cx="2848131" cy="189875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F37EF78-F5BF-0C45-8E87-12959537E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968" y="2039502"/>
            <a:ext cx="2840822" cy="189388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366666E-CE9E-A34E-9BD7-18C243274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62624"/>
            <a:ext cx="2879361" cy="191957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D0F2324-FC6F-DE4B-BC48-97987D64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424" y="3853444"/>
            <a:ext cx="3302926" cy="220195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3A850BF-3414-BF48-B576-E3CABF13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90" y="4505208"/>
            <a:ext cx="3033886" cy="20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4CA4943-CD0E-6C42-BDAC-0A2920BC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cs typeface="+mn-cs"/>
              </a:rPr>
              <a:t>กิจกรรมวันสิ่งแวดล้อมโลก สน</a:t>
            </a:r>
            <a:r>
              <a:rPr lang="th-TH" sz="3600" dirty="0" err="1">
                <a:cs typeface="+mn-cs"/>
              </a:rPr>
              <a:t>อ</a:t>
            </a:r>
            <a:r>
              <a:rPr lang="th-TH" sz="3600" dirty="0">
                <a:cs typeface="+mn-cs"/>
              </a:rPr>
              <a:t> </a:t>
            </a:r>
            <a:r>
              <a:rPr lang="en-US" sz="3600" dirty="0">
                <a:cs typeface="+mn-cs"/>
              </a:rPr>
              <a:t>Say no to Plastic</a:t>
            </a:r>
            <a:r>
              <a:rPr lang="th-TH" sz="3600" dirty="0">
                <a:cs typeface="+mn-cs"/>
              </a:rPr>
              <a:t> วันที่ 5 มิถุนายน 2561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01244BFA-9900-2D43-A638-0B87FADC1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1985" y="1265327"/>
            <a:ext cx="3304082" cy="247806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2859D9B-5DF8-2843-A6CE-B3E2564F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09" y="2086677"/>
            <a:ext cx="2179820" cy="290642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E25C10C-8E7F-EB43-82E9-730E6C805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92" y="4140890"/>
            <a:ext cx="1700134" cy="226684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FDB0C72-957F-AF43-BCE4-0FBFCE30D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870" y="1854629"/>
            <a:ext cx="2107055" cy="280940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9574DE2-45D6-474D-AE27-1496C660D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289" y="4140890"/>
            <a:ext cx="3282846" cy="19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52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260F-17B6-4204-8E87-1873E376E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โครงการฝึกอบรม ปี </a:t>
            </a:r>
            <a:r>
              <a:rPr lang="en-US" dirty="0"/>
              <a:t>2562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D4F52-9756-4997-8F26-88205F4F3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hlinkClick r:id="rId2"/>
              </a:rPr>
              <a:t>โครงการสำนักงานสีเขียว ปี </a:t>
            </a:r>
            <a:r>
              <a:rPr lang="en-US" dirty="0">
                <a:hlinkClick r:id="rId2"/>
              </a:rPr>
              <a:t>2562</a:t>
            </a:r>
            <a:endParaRPr lang="th-TH" dirty="0">
              <a:hlinkClick r:id="rId3"/>
            </a:endParaRPr>
          </a:p>
          <a:p>
            <a:r>
              <a:rPr lang="th-TH" dirty="0">
                <a:hlinkClick r:id="rId3"/>
              </a:rPr>
              <a:t>กิจกรรมฝึกอบรมหลักสูตร “การตรวจประเมินการจัดการสิ่งแวดล้อม”</a:t>
            </a:r>
            <a:r>
              <a:rPr lang="th-TH" dirty="0"/>
              <a:t> วันที่ </a:t>
            </a:r>
            <a:r>
              <a:rPr lang="en-US" dirty="0"/>
              <a:t>13-14</a:t>
            </a:r>
            <a:r>
              <a:rPr lang="th-TH" dirty="0"/>
              <a:t> พฤษภาคม </a:t>
            </a:r>
            <a:r>
              <a:rPr lang="en-US" dirty="0"/>
              <a:t>2562</a:t>
            </a:r>
            <a:r>
              <a:rPr lang="th-TH" dirty="0"/>
              <a:t> (</a:t>
            </a:r>
            <a:r>
              <a:rPr lang="en-US" dirty="0"/>
              <a:t>57</a:t>
            </a:r>
            <a:r>
              <a:rPr lang="th-TH" dirty="0"/>
              <a:t> คน)</a:t>
            </a:r>
            <a:endParaRPr lang="en-US" dirty="0"/>
          </a:p>
          <a:p>
            <a:r>
              <a:rPr lang="th-TH" dirty="0">
                <a:hlinkClick r:id="rId4"/>
              </a:rPr>
              <a:t>กิจกรรมฝึกอบรมให้ความรู้เกี่ยวกับแนวทางการดำเนินการและการประเมินมหาวิทยาลัยสีเขียว</a:t>
            </a:r>
            <a:r>
              <a:rPr lang="th-TH" dirty="0"/>
              <a:t> พ.ศ.</a:t>
            </a:r>
            <a:r>
              <a:rPr lang="en-US" dirty="0"/>
              <a:t>2562</a:t>
            </a:r>
            <a:r>
              <a:rPr lang="th-TH" dirty="0"/>
              <a:t> วันที่ </a:t>
            </a:r>
            <a:r>
              <a:rPr lang="en-US" dirty="0"/>
              <a:t>18 </a:t>
            </a:r>
            <a:r>
              <a:rPr lang="th-TH" dirty="0"/>
              <a:t>กันยายน </a:t>
            </a:r>
            <a:r>
              <a:rPr lang="en-US" dirty="0"/>
              <a:t>2562</a:t>
            </a:r>
            <a:r>
              <a:rPr lang="th-TH" dirty="0"/>
              <a:t> (</a:t>
            </a:r>
            <a:r>
              <a:rPr lang="en-US" dirty="0"/>
              <a:t>99</a:t>
            </a:r>
            <a:r>
              <a:rPr lang="th-TH" dirty="0"/>
              <a:t> คน)</a:t>
            </a:r>
            <a:endParaRPr lang="en-US" dirty="0"/>
          </a:p>
          <a:p>
            <a:r>
              <a:rPr lang="th-TH" dirty="0">
                <a:hlinkClick r:id="rId5"/>
              </a:rPr>
              <a:t>กิจกรรมด้านความปลอดภัย (ซ้อมแผนอัคคีภัย) พ.ศ.</a:t>
            </a:r>
            <a:r>
              <a:rPr lang="en-US" dirty="0">
                <a:hlinkClick r:id="rId5"/>
              </a:rPr>
              <a:t> 2562</a:t>
            </a:r>
            <a:r>
              <a:rPr lang="en-US" dirty="0"/>
              <a:t> </a:t>
            </a:r>
            <a:r>
              <a:rPr lang="th-TH" dirty="0"/>
              <a:t>วันที่</a:t>
            </a:r>
            <a:r>
              <a:rPr lang="en-US" dirty="0"/>
              <a:t> 20</a:t>
            </a:r>
            <a:r>
              <a:rPr lang="th-TH" dirty="0"/>
              <a:t> กันยายน </a:t>
            </a:r>
            <a:r>
              <a:rPr lang="en-US" dirty="0"/>
              <a:t>2562 (129</a:t>
            </a:r>
            <a:r>
              <a:rPr lang="th-TH" dirty="0"/>
              <a:t> คน)</a:t>
            </a:r>
          </a:p>
          <a:p>
            <a:pPr marL="0" indent="0">
              <a:buNone/>
            </a:pPr>
            <a:r>
              <a:rPr lang="th-TH" dirty="0"/>
              <a:t>กลุ่มเป้าหมายฝึกอบรม</a:t>
            </a:r>
            <a:r>
              <a:rPr lang="en-US" dirty="0"/>
              <a:t>400</a:t>
            </a:r>
            <a:r>
              <a:rPr lang="th-TH" dirty="0"/>
              <a:t>คน</a:t>
            </a:r>
            <a:r>
              <a:rPr lang="en-US" dirty="0"/>
              <a:t> </a:t>
            </a:r>
            <a:r>
              <a:rPr lang="th-TH" dirty="0"/>
              <a:t>จำนวนผู้เข้าร่วมโครงการฝึกอบรม </a:t>
            </a:r>
            <a:r>
              <a:rPr lang="en-US" dirty="0"/>
              <a:t>285</a:t>
            </a:r>
            <a:r>
              <a:rPr lang="th-TH" dirty="0"/>
              <a:t> คน คิดเป็นร้อยละ </a:t>
            </a:r>
            <a:r>
              <a:rPr lang="en-US" dirty="0"/>
              <a:t>142.50</a:t>
            </a:r>
            <a:endParaRPr lang="th-TH" dirty="0">
              <a:hlinkClick r:id="rId6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th-TH" dirty="0">
                <a:hlinkClick r:id="rId6"/>
              </a:rPr>
              <a:t>โครงการสำนักงานสีเขียว</a:t>
            </a:r>
            <a:r>
              <a:rPr lang="th-TH" dirty="0"/>
              <a:t> วันที่ </a:t>
            </a:r>
            <a:r>
              <a:rPr lang="en-US" dirty="0"/>
              <a:t>9</a:t>
            </a:r>
            <a:r>
              <a:rPr lang="th-TH" dirty="0"/>
              <a:t> กรกฎาคม </a:t>
            </a:r>
            <a:r>
              <a:rPr lang="en-US" dirty="0"/>
              <a:t>2562</a:t>
            </a:r>
          </a:p>
          <a:p>
            <a:r>
              <a:rPr lang="th-TH" dirty="0">
                <a:hlinkClick r:id="rId7"/>
              </a:rPr>
              <a:t>กิจกรรม </a:t>
            </a:r>
            <a:r>
              <a:rPr lang="en-US" dirty="0">
                <a:hlinkClick r:id="rId7"/>
              </a:rPr>
              <a:t>Big Cleaning Day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26</a:t>
            </a:r>
            <a:r>
              <a:rPr lang="th-TH" dirty="0"/>
              <a:t> เมษายน </a:t>
            </a:r>
            <a:r>
              <a:rPr lang="en-US" dirty="0"/>
              <a:t>2562</a:t>
            </a:r>
          </a:p>
          <a:p>
            <a:r>
              <a:rPr lang="th-TH" dirty="0">
                <a:hlinkClick r:id="rId8"/>
              </a:rPr>
              <a:t>กิจกรรม </a:t>
            </a:r>
            <a:r>
              <a:rPr lang="en-US" dirty="0">
                <a:hlinkClick r:id="rId8"/>
              </a:rPr>
              <a:t>MJU Car Free Day 2019</a:t>
            </a:r>
            <a:r>
              <a:rPr lang="th-TH" dirty="0"/>
              <a:t> วันที่ </a:t>
            </a:r>
            <a:r>
              <a:rPr lang="en-US" dirty="0"/>
              <a:t>25 </a:t>
            </a:r>
            <a:r>
              <a:rPr lang="th-TH" dirty="0"/>
              <a:t>กันยายน </a:t>
            </a:r>
            <a:r>
              <a:rPr lang="en-US" dirty="0"/>
              <a:t>2562</a:t>
            </a:r>
            <a:endParaRPr lang="th-TH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7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838960"/>
            <a:ext cx="9144000" cy="985837"/>
          </a:xfrm>
        </p:spPr>
        <p:txBody>
          <a:bodyPr/>
          <a:lstStyle/>
          <a:p>
            <a:r>
              <a:rPr lang="th-TH" dirty="0"/>
              <a:t>กิจกรรมปี 62</a:t>
            </a:r>
            <a:endParaRPr lang="en-US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2108200"/>
            <a:ext cx="9144000" cy="3814003"/>
          </a:xfrm>
        </p:spPr>
        <p:txBody>
          <a:bodyPr/>
          <a:lstStyle/>
          <a:p>
            <a:pPr algn="l"/>
            <a:r>
              <a:rPr lang="th-TH" sz="3200" dirty="0"/>
              <a:t>กิจกรรม</a:t>
            </a:r>
            <a:r>
              <a:rPr lang="th-TH" sz="3200" dirty="0" err="1"/>
              <a:t>การจัด</a:t>
            </a:r>
            <a:r>
              <a:rPr lang="th-TH" sz="3200" dirty="0"/>
              <a:t>ทำปุ๋ยหมัก-ปุ๋ยอินทรีย์ จากเศษพืชและเศษอาหาร เมื่อวันที่ 18 กันยายน 2562 เวลา 9.00 - 12.00 น. ณ อาคารอำนวย ยศสุข</a:t>
            </a:r>
          </a:p>
          <a:p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71" y="3618615"/>
            <a:ext cx="2922453" cy="166077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06" y="4409318"/>
            <a:ext cx="2665005" cy="151288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1" y="4073230"/>
            <a:ext cx="2762771" cy="15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5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9135" y="720725"/>
            <a:ext cx="11004665" cy="2996836"/>
          </a:xfrm>
        </p:spPr>
        <p:txBody>
          <a:bodyPr>
            <a:noAutofit/>
          </a:bodyPr>
          <a:lstStyle/>
          <a:p>
            <a:r>
              <a:rPr lang="th-TH" sz="3200" dirty="0">
                <a:cs typeface="+mn-cs"/>
              </a:rPr>
              <a:t>โครงการฝึกอบรมให้ความรู้เกี่ยวกับแนวทางการดำเนินการและการประเมินมหาวิทยาลัยสีเขียว  ในวันที่ 18 กันยายน 2562 เวลา8.30-16.00 น. ณ ห้องสายน้ำผึ้ง สำนักหอสมุด มหาวิทยาลัยแม่โจ้</a:t>
            </a:r>
            <a:br>
              <a:rPr lang="th-TH" sz="3200" dirty="0">
                <a:cs typeface="+mn-cs"/>
              </a:rPr>
            </a:br>
            <a:r>
              <a:rPr lang="th-TH" sz="3200" dirty="0">
                <a:cs typeface="+mn-cs"/>
              </a:rPr>
              <a:t>ช่วงเช้า</a:t>
            </a:r>
            <a:br>
              <a:rPr lang="th-TH" sz="3200" dirty="0">
                <a:cs typeface="+mn-cs"/>
              </a:rPr>
            </a:br>
            <a:r>
              <a:rPr lang="th-TH" sz="3200" dirty="0">
                <a:cs typeface="+mn-cs"/>
              </a:rPr>
              <a:t>คณะ/สำนัก/วิทยาลัย (ทุกหน่วยงาน) /ผู้บริหาร/ คณาจารย์/ บุคลากร/คณะกรรมการขับเคลื่อนยุทธศาสตร์การเป็นมหาวิทยาลัยสีเขียว</a:t>
            </a:r>
            <a:br>
              <a:rPr lang="th-TH" sz="3200" dirty="0">
                <a:cs typeface="+mn-cs"/>
              </a:rPr>
            </a:br>
            <a:r>
              <a:rPr lang="th-TH" sz="3200" dirty="0">
                <a:cs typeface="+mn-cs"/>
              </a:rPr>
              <a:t>ช่วงบ่าย</a:t>
            </a:r>
            <a:br>
              <a:rPr lang="th-TH" sz="3200" dirty="0">
                <a:cs typeface="+mn-cs"/>
              </a:rPr>
            </a:br>
            <a:r>
              <a:rPr lang="th-TH" sz="3200" dirty="0">
                <a:cs typeface="+mn-cs"/>
              </a:rPr>
              <a:t>นักศึกษามหาวิทยาลัยแม่โจ้ และผู้สนใจ</a:t>
            </a:r>
            <a:br>
              <a:rPr lang="th-TH" sz="3200" dirty="0">
                <a:cs typeface="+mn-cs"/>
              </a:rPr>
            </a:br>
            <a:endParaRPr lang="en-US" sz="3200" dirty="0">
              <a:cs typeface="+mn-cs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832" y="4362367"/>
            <a:ext cx="2665960" cy="178118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639" y="4362367"/>
            <a:ext cx="2749333" cy="184141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318" y="4851478"/>
            <a:ext cx="2792472" cy="154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03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9682" y="720539"/>
            <a:ext cx="10515600" cy="1797809"/>
          </a:xfrm>
        </p:spPr>
        <p:txBody>
          <a:bodyPr>
            <a:noAutofit/>
          </a:bodyPr>
          <a:lstStyle/>
          <a:p>
            <a:r>
              <a:rPr lang="th-TH" sz="3200" dirty="0">
                <a:cs typeface="+mn-cs"/>
              </a:rPr>
              <a:t>โครงการกิจกรรม </a:t>
            </a:r>
            <a:r>
              <a:rPr lang="en-US" sz="3200" dirty="0">
                <a:cs typeface="+mn-cs"/>
              </a:rPr>
              <a:t>Big Cleaning Day </a:t>
            </a:r>
            <a:r>
              <a:rPr lang="th-TH" sz="3200" dirty="0">
                <a:cs typeface="+mn-cs"/>
              </a:rPr>
              <a:t>พื้นที่กลุ่มอาคารสำนักงานอธิการบดี ในวันศุกร์ที่ 26 เมษายน 2562 และฟังการเสวนาเกี่ยวกับการดำเนินการสำนักงานสีเขียว (</a:t>
            </a:r>
            <a:r>
              <a:rPr lang="en-US" sz="3200" dirty="0">
                <a:cs typeface="+mn-cs"/>
              </a:rPr>
              <a:t>Green Office)  </a:t>
            </a:r>
            <a:r>
              <a:rPr lang="th-TH" sz="3200" dirty="0">
                <a:cs typeface="+mn-cs"/>
              </a:rPr>
              <a:t>โดยผู้อำนวยการกองอาคารและสถานที่ ผู้อำนวยการกองกิจการนักศึกษา และคณะกรรมการสำนักงานสีเขียวสำนักงานอธิการบดี</a:t>
            </a:r>
            <a:endParaRPr lang="en-US" sz="3200" dirty="0">
              <a:cs typeface="+mn-cs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073" y="3072183"/>
            <a:ext cx="3788675" cy="151043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88" y="4746018"/>
            <a:ext cx="3346825" cy="180728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390" y="3315608"/>
            <a:ext cx="3016110" cy="20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68180" y="367765"/>
            <a:ext cx="10515600" cy="2705219"/>
          </a:xfrm>
        </p:spPr>
        <p:txBody>
          <a:bodyPr>
            <a:normAutofit fontScale="90000"/>
          </a:bodyPr>
          <a:lstStyle/>
          <a:p>
            <a:r>
              <a:rPr lang="th-TH" sz="2700" dirty="0"/>
              <a:t/>
            </a:r>
            <a:br>
              <a:rPr lang="th-TH" sz="2700" dirty="0"/>
            </a:br>
            <a:r>
              <a:rPr lang="th-TH" sz="2700" dirty="0"/>
              <a:t/>
            </a:r>
            <a:br>
              <a:rPr lang="th-TH" sz="2700" dirty="0"/>
            </a:br>
            <a:r>
              <a:rPr lang="th-TH" sz="2700" dirty="0"/>
              <a:t/>
            </a:r>
            <a:br>
              <a:rPr lang="th-TH" sz="2700" dirty="0"/>
            </a:br>
            <a:r>
              <a:rPr lang="th-TH" sz="3600" dirty="0">
                <a:cs typeface="+mn-cs"/>
              </a:rPr>
              <a:t>สำนักงานมหาวิทยาลัยเข้ารับการสัมภาษณ์เกี่ยวกับการดำเนินกิจกรรมสำนักงานสีเขียว ประจำปี 2561 โดย</a:t>
            </a:r>
            <a:r>
              <a:rPr lang="th-TH" sz="3600" dirty="0" err="1">
                <a:cs typeface="+mn-cs"/>
              </a:rPr>
              <a:t>บริษั</a:t>
            </a:r>
            <a:r>
              <a:rPr lang="th-TH" sz="3600" dirty="0">
                <a:cs typeface="+mn-cs"/>
              </a:rPr>
              <a:t>ทอิโคโนเวช</a:t>
            </a:r>
            <a:r>
              <a:rPr lang="th-TH" sz="3600" dirty="0" err="1">
                <a:cs typeface="+mn-cs"/>
              </a:rPr>
              <a:t>ั่น</a:t>
            </a:r>
            <a:r>
              <a:rPr lang="th-TH" sz="3600" dirty="0">
                <a:cs typeface="+mn-cs"/>
              </a:rPr>
              <a:t> คอน</a:t>
            </a:r>
            <a:r>
              <a:rPr lang="th-TH" sz="3600" dirty="0" err="1">
                <a:cs typeface="+mn-cs"/>
              </a:rPr>
              <a:t>ชัลแต</a:t>
            </a:r>
            <a:r>
              <a:rPr lang="th-TH" sz="3600" dirty="0">
                <a:cs typeface="+mn-cs"/>
              </a:rPr>
              <a:t>นท์จำกัด จากกรมส่งเสริมคุณภาพสิ่งแวดล้อม  ตามโครงการ "ประเมินผลการดำเนินงานสำนักงานสีเขียวที่เป็นมิตรกับสิ่งแวดล้อม (</a:t>
            </a:r>
            <a:r>
              <a:rPr lang="en-US" sz="3600" dirty="0">
                <a:cs typeface="+mn-cs"/>
              </a:rPr>
              <a:t>Green Office) </a:t>
            </a:r>
            <a:r>
              <a:rPr lang="th-TH" sz="3600" dirty="0">
                <a:cs typeface="+mn-cs"/>
              </a:rPr>
              <a:t>เพื่อติดตามผลกระทบและความต่อเนื่องของการดำเนินงานของสำนักงานที่เข้าร่วมโครงการ ในวันที่ 1 สิงหาคม 2562 เวลา 9.00 - 12.00 น. ณ ห้องประชุมสำนักงานอธิการบดี ชั้น 5</a:t>
            </a:r>
            <a:br>
              <a:rPr lang="th-TH" sz="3600" dirty="0">
                <a:cs typeface="+mn-cs"/>
              </a:rPr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> </a:t>
            </a: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69" y="2779680"/>
            <a:ext cx="2323787" cy="174284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12" y="2920973"/>
            <a:ext cx="2277880" cy="170841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29" y="4803069"/>
            <a:ext cx="2343879" cy="171103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48" y="4944359"/>
            <a:ext cx="1861408" cy="139605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11D2223-54CF-AA49-A29B-9682918A4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478" y="2779680"/>
            <a:ext cx="1838914" cy="183891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7BEBACD-A45E-0244-BD07-CC075E466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231" y="2846715"/>
            <a:ext cx="2134509" cy="213450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F089712-C369-224B-BAD2-F605A0F39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15" y="4803069"/>
            <a:ext cx="1848116" cy="184811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C84522F-07E2-924E-949B-9B6622224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446" y="5003895"/>
            <a:ext cx="1840978" cy="18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2242782" y="0"/>
            <a:ext cx="7701887" cy="6810232"/>
            <a:chOff x="2311021" y="0"/>
            <a:chExt cx="8875059" cy="7811068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021" y="0"/>
              <a:ext cx="8816453" cy="5715000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" t="15482" r="51" b="31118"/>
            <a:stretch/>
          </p:blipFill>
          <p:spPr>
            <a:xfrm>
              <a:off x="2311021" y="5113361"/>
              <a:ext cx="8875059" cy="2697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541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700" dirty="0"/>
              <a:t/>
            </a:r>
            <a:br>
              <a:rPr lang="th-TH" sz="2700" dirty="0"/>
            </a:br>
            <a:r>
              <a:rPr lang="th-TH" sz="2700" dirty="0"/>
              <a:t/>
            </a:r>
            <a:br>
              <a:rPr lang="th-TH" sz="2700" dirty="0"/>
            </a:br>
            <a:r>
              <a:rPr lang="th-TH" sz="3600" dirty="0">
                <a:cs typeface="+mn-cs"/>
              </a:rPr>
              <a:t>โครงการกิจกรรมซ้อมแผนอัคคีภัย เมื่อวันที่ 20 กันยายน 2562 ณ ห้องอาคม กาญจนประโชติ อาคารอำนวย ยศสุข และ ซ้อมแผนอัคคีภัย ณ สำนักงานมหาวิทยาลัย</a:t>
            </a:r>
            <a:br>
              <a:rPr lang="th-TH" sz="3600" dirty="0">
                <a:cs typeface="+mn-cs"/>
              </a:rPr>
            </a:b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98" y="1766888"/>
            <a:ext cx="2857500" cy="20574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766888"/>
            <a:ext cx="2857500" cy="1905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45" y="4020487"/>
            <a:ext cx="2857500" cy="1905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47" y="4020487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8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cs typeface="+mn-cs"/>
              </a:rPr>
              <a:t>สำนักงานมหาวิทยาลัย จัดกิจกรรม ตรวจ 5 ส เมื่อวันที่ 13 กันยายน 2562 ภายใต้กิจกรรมสำนักงานสีเขียว</a:t>
            </a:r>
            <a:endParaRPr lang="en-US" sz="3200" dirty="0">
              <a:cs typeface="+mn-cs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72" y="1966911"/>
            <a:ext cx="2214922" cy="295323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96" y="2612270"/>
            <a:ext cx="2857500" cy="21431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20" y="3683832"/>
            <a:ext cx="2857500" cy="21431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46" y="4417803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dirty="0">
                <a:cs typeface="+mn-cs"/>
              </a:rPr>
              <a:t/>
            </a:r>
            <a:br>
              <a:rPr lang="th-TH" sz="3600" dirty="0">
                <a:cs typeface="+mn-cs"/>
              </a:rPr>
            </a:br>
            <a:r>
              <a:rPr lang="th-TH" sz="3600" dirty="0">
                <a:cs typeface="+mn-cs"/>
              </a:rPr>
              <a:t/>
            </a:r>
            <a:br>
              <a:rPr lang="th-TH" sz="3600" dirty="0">
                <a:cs typeface="+mn-cs"/>
              </a:rPr>
            </a:br>
            <a:r>
              <a:rPr lang="th-TH" sz="3600" dirty="0">
                <a:cs typeface="+mn-cs"/>
              </a:rPr>
              <a:t>สำนักงานมหาวิทยาลัย ได้จัดโครงการปลูกผัก ผลไม้ไว้กินเอง สำนักงานมหาวิทยาลัย ณ ด้านหลังอาคารสำนักงานมหาวิทยาลัย เมื่อวันที่ 11 กันยายน 2562</a:t>
            </a:r>
            <a:br>
              <a:rPr lang="th-TH" sz="3600" dirty="0">
                <a:cs typeface="+mn-cs"/>
              </a:rPr>
            </a:b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504607" cy="1953593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93" y="2207840"/>
            <a:ext cx="2857500" cy="21431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96" y="4016599"/>
            <a:ext cx="2857500" cy="21431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47" y="4359374"/>
            <a:ext cx="2857500" cy="214312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2063006"/>
            <a:ext cx="2857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52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cs typeface="+mn-cs"/>
              </a:rPr>
              <a:t>กิจกรรม 5 ส </a:t>
            </a:r>
            <a:r>
              <a:rPr lang="en-US" sz="3200" dirty="0">
                <a:cs typeface="+mn-cs"/>
              </a:rPr>
              <a:t>Big Cleaning Day </a:t>
            </a:r>
            <a:r>
              <a:rPr lang="th-TH" sz="3200" dirty="0">
                <a:cs typeface="+mn-cs"/>
              </a:rPr>
              <a:t>สำนักงานอธิการบดี ครั้งที่ 2/2561 ในวันอังคารที่ 4 กันยายน 2561 ณ อาคารสำนักงานอธิการบดี </a:t>
            </a:r>
            <a:endParaRPr lang="en-US" sz="3200" dirty="0">
              <a:cs typeface="+mn-cs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11" y="2003230"/>
            <a:ext cx="3324375" cy="168435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86" y="2343398"/>
            <a:ext cx="3292526" cy="244744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56" y="4000122"/>
            <a:ext cx="3443830" cy="25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8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FE8D73-6066-444A-AEB3-252466CA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cs typeface="+mn-cs"/>
              </a:rPr>
              <a:t>โครงการมหาวิทยาลัยแม่โจ้ มุ่งสู่มหาวิทยาลัยสีเขียว (</a:t>
            </a:r>
            <a:r>
              <a:rPr lang="en-US" sz="3200" dirty="0">
                <a:cs typeface="+mn-cs"/>
              </a:rPr>
              <a:t>Green University) </a:t>
            </a:r>
            <a:r>
              <a:rPr lang="th-TH" sz="3200" dirty="0">
                <a:cs typeface="+mn-cs"/>
              </a:rPr>
              <a:t>วันที่ </a:t>
            </a:r>
            <a:r>
              <a:rPr lang="en-US" sz="3200" dirty="0">
                <a:cs typeface="+mn-cs"/>
              </a:rPr>
              <a:t>24 </a:t>
            </a:r>
            <a:r>
              <a:rPr lang="th-TH" sz="3200" dirty="0">
                <a:cs typeface="+mn-cs"/>
              </a:rPr>
              <a:t>เมษายน </a:t>
            </a:r>
            <a:r>
              <a:rPr lang="en-US" sz="3200" dirty="0">
                <a:cs typeface="+mn-cs"/>
              </a:rPr>
              <a:t>2562</a:t>
            </a:r>
            <a:endParaRPr lang="th-TH" sz="3200" dirty="0">
              <a:cs typeface="+mn-cs"/>
            </a:endParaRPr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EFDF5D40-C0BA-4844-8CAC-C26B7D842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606" y="1690688"/>
            <a:ext cx="3073940" cy="150495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54037D6-6FA9-E140-ADC8-D6C0D3DE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3" y="2108888"/>
            <a:ext cx="2533649" cy="190023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1198283-A70D-6543-95F7-B840A5DEA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385" y="2066925"/>
            <a:ext cx="3161575" cy="190023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CFBEB65-0B0A-2042-8F54-8F291DC1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46" y="4349750"/>
            <a:ext cx="3026629" cy="185065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A4DCEA9-73F1-BB46-83F4-0199EC992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102" y="3668500"/>
            <a:ext cx="3234159" cy="204830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3746551-6B40-374B-AB44-5DE048269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27" y="4427325"/>
            <a:ext cx="2791751" cy="20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01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4AA-4DCF-4186-98E1-7C8D9831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โครงการฝึกอบรม ปี </a:t>
            </a:r>
            <a:r>
              <a:rPr lang="en-US" dirty="0"/>
              <a:t>2563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F26E-AEA4-4A89-81AB-683CF442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5242"/>
            <a:ext cx="12192000" cy="56227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hlinkClick r:id="rId2"/>
              </a:rPr>
              <a:t>โครงการสำนักงานสีเขียวสำนักงานมหาวิทยาลัย พ.ศ. </a:t>
            </a:r>
            <a:r>
              <a:rPr lang="en-US" dirty="0">
                <a:hlinkClick r:id="rId2"/>
              </a:rPr>
              <a:t>2563</a:t>
            </a:r>
            <a:endParaRPr lang="en-US" dirty="0">
              <a:hlinkClick r:id="rId3"/>
            </a:endParaRPr>
          </a:p>
          <a:p>
            <a:r>
              <a:rPr lang="th-TH" dirty="0">
                <a:hlinkClick r:id="rId3"/>
              </a:rPr>
              <a:t>กิจกรรมฝึกอบรมให้ความรู้เกี่ยวกับสำนักงานสีเขียว เกณฑ์ประเมิน </a:t>
            </a:r>
            <a:r>
              <a:rPr lang="en-US" dirty="0">
                <a:hlinkClick r:id="rId3"/>
              </a:rPr>
              <a:t>Green Office</a:t>
            </a:r>
            <a:r>
              <a:rPr lang="en-US" dirty="0"/>
              <a:t> </a:t>
            </a:r>
            <a:r>
              <a:rPr lang="th-TH" dirty="0"/>
              <a:t>วันที่</a:t>
            </a:r>
            <a:r>
              <a:rPr lang="en-US" dirty="0"/>
              <a:t> 14</a:t>
            </a:r>
            <a:r>
              <a:rPr lang="th-TH" dirty="0"/>
              <a:t> กรกฎาคม </a:t>
            </a:r>
            <a:r>
              <a:rPr lang="en-US" dirty="0"/>
              <a:t>2563</a:t>
            </a:r>
            <a:r>
              <a:rPr lang="th-TH" dirty="0"/>
              <a:t> (</a:t>
            </a:r>
            <a:r>
              <a:rPr lang="en-US" dirty="0"/>
              <a:t>54</a:t>
            </a:r>
            <a:r>
              <a:rPr lang="th-TH" dirty="0"/>
              <a:t> คน)</a:t>
            </a:r>
            <a:endParaRPr lang="en-US" dirty="0"/>
          </a:p>
          <a:p>
            <a:r>
              <a:rPr lang="th-TH" dirty="0">
                <a:hlinkClick r:id="rId4"/>
              </a:rPr>
              <a:t>กิจกรรมฝึกอบรมให้ความรู้ หัวข้อ “การจัดการและอนุรักษ์พลังงานในอาคารสำนักงานและการจัดการก๊าซเรือนกระจกในสำนักงาน” พ.ศ. </a:t>
            </a:r>
            <a:r>
              <a:rPr lang="en-US" dirty="0">
                <a:hlinkClick r:id="rId4"/>
              </a:rPr>
              <a:t>2563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17 </a:t>
            </a:r>
            <a:r>
              <a:rPr lang="th-TH" dirty="0"/>
              <a:t>กรกฎาคม </a:t>
            </a:r>
            <a:r>
              <a:rPr lang="en-US" dirty="0"/>
              <a:t>2563</a:t>
            </a:r>
            <a:r>
              <a:rPr lang="th-TH" dirty="0"/>
              <a:t> (</a:t>
            </a:r>
            <a:r>
              <a:rPr lang="en-US" dirty="0"/>
              <a:t>92</a:t>
            </a:r>
            <a:r>
              <a:rPr lang="th-TH" dirty="0"/>
              <a:t> คน)</a:t>
            </a:r>
            <a:endParaRPr lang="en-US" dirty="0"/>
          </a:p>
          <a:p>
            <a:r>
              <a:rPr lang="th-TH" dirty="0">
                <a:hlinkClick r:id="rId5"/>
              </a:rPr>
              <a:t>กิจกรรมฝึกอบรมซ้อมแผนอัคคีภัย</a:t>
            </a:r>
            <a:r>
              <a:rPr lang="th-TH" dirty="0"/>
              <a:t> </a:t>
            </a:r>
            <a:r>
              <a:rPr lang="th-TH" dirty="0" smtClean="0"/>
              <a:t>(</a:t>
            </a:r>
            <a:r>
              <a:rPr lang="en-US" dirty="0" smtClean="0"/>
              <a:t>15 </a:t>
            </a:r>
            <a:r>
              <a:rPr lang="th-TH" dirty="0" smtClean="0"/>
              <a:t>กันยายน </a:t>
            </a:r>
            <a:r>
              <a:rPr lang="en-US" dirty="0" smtClean="0"/>
              <a:t>2563</a:t>
            </a:r>
            <a:r>
              <a:rPr lang="th-TH" dirty="0" smtClean="0"/>
              <a:t>)</a:t>
            </a:r>
            <a:endParaRPr lang="th-TH" dirty="0"/>
          </a:p>
          <a:p>
            <a:pPr marL="0" indent="0">
              <a:buNone/>
            </a:pPr>
            <a:r>
              <a:rPr lang="th-TH" dirty="0"/>
              <a:t>กลุ่มเป้าหมายฝึกอบรม </a:t>
            </a:r>
            <a:r>
              <a:rPr lang="en-US" dirty="0"/>
              <a:t>200</a:t>
            </a:r>
            <a:r>
              <a:rPr lang="th-TH" dirty="0"/>
              <a:t> คน จำนวนผู้เข้าร่วมโครงการ </a:t>
            </a:r>
            <a:r>
              <a:rPr lang="en-US" dirty="0"/>
              <a:t>146</a:t>
            </a:r>
            <a:r>
              <a:rPr lang="th-TH" dirty="0"/>
              <a:t> คน คิดเป็นร้อยละ </a:t>
            </a:r>
            <a:r>
              <a:rPr lang="en-US" dirty="0"/>
              <a:t>73</a:t>
            </a:r>
          </a:p>
          <a:p>
            <a:pPr marL="0" indent="0">
              <a:buNone/>
            </a:pPr>
            <a:r>
              <a:rPr lang="th-TH" dirty="0"/>
              <a:t>ออนไลน์</a:t>
            </a:r>
          </a:p>
          <a:p>
            <a:r>
              <a:rPr lang="th-TH" dirty="0">
                <a:hlinkClick r:id="rId6"/>
              </a:rPr>
              <a:t>กิจกรรมสัมมนา </a:t>
            </a:r>
            <a:r>
              <a:rPr lang="en-US" dirty="0" err="1">
                <a:hlinkClick r:id="rId6"/>
              </a:rPr>
              <a:t>Maejo</a:t>
            </a:r>
            <a:r>
              <a:rPr lang="en-US" dirty="0">
                <a:hlinkClick r:id="rId6"/>
              </a:rPr>
              <a:t> Go Green </a:t>
            </a:r>
            <a:r>
              <a:rPr lang="th-TH" dirty="0">
                <a:hlinkClick r:id="rId6"/>
              </a:rPr>
              <a:t>ผ่านระบบออนไลน์ </a:t>
            </a:r>
            <a:r>
              <a:rPr lang="en-US" dirty="0">
                <a:hlinkClick r:id="rId6"/>
              </a:rPr>
              <a:t>LIVE </a:t>
            </a:r>
            <a:r>
              <a:rPr lang="th-TH" dirty="0">
                <a:hlinkClick r:id="rId6"/>
              </a:rPr>
              <a:t>สด ของมหาวิทยาลัยแม่โจ้</a:t>
            </a:r>
            <a:r>
              <a:rPr lang="th-TH" dirty="0"/>
              <a:t> วันที่ </a:t>
            </a:r>
            <a:r>
              <a:rPr lang="en-US" dirty="0"/>
              <a:t>17</a:t>
            </a:r>
            <a:r>
              <a:rPr lang="th-TH" dirty="0"/>
              <a:t> กรกฎาคม </a:t>
            </a:r>
            <a:r>
              <a:rPr lang="en-US" dirty="0"/>
              <a:t>2563</a:t>
            </a:r>
            <a:endParaRPr lang="th-TH" dirty="0"/>
          </a:p>
          <a:p>
            <a:pPr marL="0" indent="0">
              <a:buNone/>
            </a:pPr>
            <a:r>
              <a:rPr lang="th-TH" dirty="0"/>
              <a:t>โครงการส่งเสริมสำนักงานสีเขียว กรมส่งเสริมคุณภาพสิ่งแวดล้อม</a:t>
            </a:r>
          </a:p>
          <a:p>
            <a:r>
              <a:rPr lang="th-TH" dirty="0"/>
              <a:t>ความรู้เบื้องต้นและข้อกำหนดสำนักงานสีเขียว </a:t>
            </a:r>
          </a:p>
          <a:p>
            <a:r>
              <a:rPr lang="th-TH" dirty="0"/>
              <a:t>การระบุและประเมินปัญหาสิ่งแวดล้อม</a:t>
            </a:r>
          </a:p>
          <a:p>
            <a:r>
              <a:rPr lang="th-TH" dirty="0"/>
              <a:t>เกณฑ์ประเมินสำนักงานสีเขียว </a:t>
            </a:r>
            <a:r>
              <a:rPr lang="en-US" dirty="0"/>
              <a:t>6 </a:t>
            </a:r>
            <a:r>
              <a:rPr lang="th-TH" dirty="0"/>
              <a:t>หมวด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51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0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                                            กิจกรรมปี 63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กิจกรรม </a:t>
            </a:r>
            <a:r>
              <a:rPr lang="en-US" dirty="0"/>
              <a:t>Big Cleaning Day </a:t>
            </a:r>
            <a:r>
              <a:rPr lang="th-TH" dirty="0"/>
              <a:t>ประจำปี 2563 ของสำนักงานมหาวิทยาลัย (สนม.)</a:t>
            </a:r>
            <a:r>
              <a:rPr lang="en-US" dirty="0"/>
              <a:t> </a:t>
            </a:r>
            <a:r>
              <a:rPr lang="th-TH" dirty="0"/>
              <a:t>วันพฤหัสบดีที่ 2 กรกฎาคม 2563</a:t>
            </a:r>
            <a:r>
              <a:rPr lang="en-US" dirty="0"/>
              <a:t> </a:t>
            </a:r>
            <a:r>
              <a:rPr lang="th-TH" dirty="0"/>
              <a:t>และพิพิธีถวายเทียนพรรษา ประจำปี 2563 </a:t>
            </a:r>
            <a:r>
              <a:rPr lang="th-TH" dirty="0" err="1"/>
              <a:t>ธีถ</a:t>
            </a:r>
            <a:r>
              <a:rPr lang="th-TH" dirty="0"/>
              <a:t>วายเทียนพรรษา ประจำปี 2563 </a:t>
            </a:r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80" y="2773180"/>
            <a:ext cx="2260979" cy="150518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85" y="2918026"/>
            <a:ext cx="1881032" cy="125224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30" y="4892860"/>
            <a:ext cx="2080840" cy="138526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49" y="3315294"/>
            <a:ext cx="2060914" cy="137199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77" y="4604273"/>
            <a:ext cx="2666287" cy="17750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80" y="4372588"/>
            <a:ext cx="33623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3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73111" y="476511"/>
            <a:ext cx="10515600" cy="4351338"/>
          </a:xfrm>
        </p:spPr>
        <p:txBody>
          <a:bodyPr/>
          <a:lstStyle/>
          <a:p>
            <a:r>
              <a:rPr lang="th-TH" dirty="0"/>
              <a:t>โครงการฝึกอบรมสำนักงานสีเขียว หัวข้อ "การใช้พลังงาน ทรัพยากรอย่างมีประสิทธิภาพ และ</a:t>
            </a:r>
            <a:r>
              <a:rPr lang="th-TH" dirty="0" err="1"/>
              <a:t>การจัด</a:t>
            </a:r>
            <a:r>
              <a:rPr lang="th-TH" dirty="0"/>
              <a:t>การมลพิษของเสีย" วันที่ 15 </a:t>
            </a:r>
            <a:r>
              <a:rPr lang="th-TH" dirty="0" err="1"/>
              <a:t>กรกฏาคม</a:t>
            </a:r>
            <a:r>
              <a:rPr lang="th-TH" dirty="0"/>
              <a:t> 2563 เวลา 12.45-16.30 น. ณ ห้องประชุมรวงผึ้ง ชั้น 5 สำนักงานมหาวิทยาลัย</a:t>
            </a:r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28" y="1941903"/>
            <a:ext cx="2363138" cy="177235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37" y="1511170"/>
            <a:ext cx="2283187" cy="171239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27" y="1829432"/>
            <a:ext cx="2193995" cy="164549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41" y="3975400"/>
            <a:ext cx="2273196" cy="170489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92" y="3975400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53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73111" y="506491"/>
            <a:ext cx="10515600" cy="4351338"/>
          </a:xfrm>
        </p:spPr>
        <p:txBody>
          <a:bodyPr/>
          <a:lstStyle/>
          <a:p>
            <a:r>
              <a:rPr lang="th-TH" dirty="0"/>
              <a:t>สำนักงานมหาวิทยาลัย จัดกิจกรรม 5 ส ภายใต้โครงการสำนักงานสีเขียว สำนักงานมหาวิทยาลัย ด้านการสร้างจิตสำนึกและการมีส่วนร่วม และเพื่อเตรียมความพร้อมสำหรับการประเมินต่ออายุสำนักงานสีเขียว ในเดือนสิงหาคม 2563 กำหนดการตรวจกิจกรรม 5 ส ระหว่างวันที่ 9-17 กรกฎาคม และจะประกาศผลในวันที่ 22 กันยายน 2563</a:t>
            </a:r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40" y="2038662"/>
            <a:ext cx="2622967" cy="196722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81" y="4574265"/>
            <a:ext cx="2558009" cy="191850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83" y="2431140"/>
            <a:ext cx="2857500" cy="21431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78" y="4857829"/>
            <a:ext cx="2483058" cy="186229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89" y="2146951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0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666E-E403-4652-989C-111256C2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2.1.1 กำหนดแผนการฝึกอบรม ดำเนินการอบรม การประเมินผล และบันทึกประวัติการฝึกอบรม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BDFC-0E95-4F96-93DD-D1D13F8CF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linkClick r:id="rId2"/>
              </a:rPr>
              <a:t>หลักสูตรและแผนการฝึกอบรมประจำปี </a:t>
            </a:r>
            <a:r>
              <a:rPr lang="en-US" dirty="0">
                <a:hlinkClick r:id="rId2"/>
              </a:rPr>
              <a:t>2560</a:t>
            </a:r>
            <a:endParaRPr lang="th-TH" dirty="0"/>
          </a:p>
          <a:p>
            <a:r>
              <a:rPr lang="th-TH" dirty="0">
                <a:hlinkClick r:id="rId3"/>
              </a:rPr>
              <a:t>หลักสูตรและแผนการฝึกอบรมประจำปี </a:t>
            </a:r>
            <a:r>
              <a:rPr lang="en-US" dirty="0">
                <a:hlinkClick r:id="rId3"/>
              </a:rPr>
              <a:t>2561</a:t>
            </a:r>
            <a:endParaRPr lang="en-US" dirty="0"/>
          </a:p>
          <a:p>
            <a:r>
              <a:rPr lang="th-TH" dirty="0">
                <a:hlinkClick r:id="rId4"/>
              </a:rPr>
              <a:t>หลักสูตรและแผนการฝึกอบรมประจำปี </a:t>
            </a:r>
            <a:r>
              <a:rPr lang="en-US" dirty="0">
                <a:hlinkClick r:id="rId4"/>
              </a:rPr>
              <a:t>2562</a:t>
            </a:r>
            <a:endParaRPr lang="en-US" dirty="0"/>
          </a:p>
          <a:p>
            <a:r>
              <a:rPr lang="th-TH" dirty="0">
                <a:hlinkClick r:id="rId5"/>
              </a:rPr>
              <a:t>หลักสูตรและแผนการฝึกอบรมประจำปี </a:t>
            </a:r>
            <a:r>
              <a:rPr lang="en-US" dirty="0">
                <a:hlinkClick r:id="rId5"/>
              </a:rPr>
              <a:t>2563</a:t>
            </a:r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27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95195"/>
          </a:xfrm>
        </p:spPr>
        <p:txBody>
          <a:bodyPr>
            <a:normAutofit fontScale="90000"/>
          </a:bodyPr>
          <a:lstStyle/>
          <a:p>
            <a:r>
              <a:rPr lang="th-TH" dirty="0"/>
              <a:t>กิจกรรมฝึกซ้อมแผนอัคคีภัย ประจำปี </a:t>
            </a:r>
            <a:r>
              <a:rPr lang="th-TH" dirty="0" smtClean="0"/>
              <a:t>2563 </a:t>
            </a:r>
            <a:r>
              <a:rPr lang="en-US" dirty="0" smtClean="0"/>
              <a:t>13 </a:t>
            </a:r>
            <a:r>
              <a:rPr lang="th-TH" dirty="0" err="1" smtClean="0"/>
              <a:t>กย</a:t>
            </a:r>
            <a:r>
              <a:rPr lang="th-TH" dirty="0" smtClean="0"/>
              <a:t> </a:t>
            </a:r>
            <a:r>
              <a:rPr lang="en-US" dirty="0" smtClean="0"/>
              <a:t>2563</a:t>
            </a:r>
            <a:br>
              <a:rPr lang="en-US" dirty="0" smtClean="0"/>
            </a:br>
            <a:r>
              <a:rPr lang="th-TH" dirty="0"/>
              <a:t>โดยวิทยากรจากเทศบาลเมืองแม่โจ้ ณ อาคารแผ่</a:t>
            </a:r>
            <a:r>
              <a:rPr lang="th-TH" dirty="0" err="1"/>
              <a:t>พื</a:t>
            </a:r>
            <a:r>
              <a:rPr lang="th-TH" dirty="0"/>
              <a:t>ชน์ และในช่วงบ่ายเป็นการฝึกซ้อมอพยพหนีไฟจากการจำลองเหตุการณ์เสมือนจริง ณ บริเวณอาคารสำนักงานมหาวิทยาลัย มหาวิทยาลัยแม่โจ้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66" y="2560320"/>
            <a:ext cx="6716684" cy="410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376C2-EF24-4EE2-A28A-6A897790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ประวัติการเข้ารับการฝึกอบรม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E534-4DF0-42D4-9ECE-B06F3129A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linkClick r:id="rId2"/>
              </a:rPr>
              <a:t>นางอรทัย </a:t>
            </a:r>
            <a:r>
              <a:rPr lang="th-TH" dirty="0" err="1">
                <a:hlinkClick r:id="rId2"/>
              </a:rPr>
              <a:t>เป็ง</a:t>
            </a:r>
            <a:r>
              <a:rPr lang="th-TH" dirty="0">
                <a:hlinkClick r:id="rId2"/>
              </a:rPr>
              <a:t>นวล</a:t>
            </a:r>
            <a:endParaRPr lang="th-TH" dirty="0"/>
          </a:p>
          <a:p>
            <a:r>
              <a:rPr lang="th-TH" dirty="0">
                <a:hlinkClick r:id="rId3"/>
              </a:rPr>
              <a:t>นางสาว</a:t>
            </a:r>
            <a:r>
              <a:rPr lang="th-TH" dirty="0" err="1">
                <a:hlinkClick r:id="rId3"/>
              </a:rPr>
              <a:t>รลิศฐิต</a:t>
            </a:r>
            <a:r>
              <a:rPr lang="th-TH" dirty="0">
                <a:hlinkClick r:id="rId3"/>
              </a:rPr>
              <a:t>า ถมทอง</a:t>
            </a:r>
            <a:endParaRPr lang="th-TH" dirty="0"/>
          </a:p>
          <a:p>
            <a:r>
              <a:rPr lang="th-TH" dirty="0">
                <a:hlinkClick r:id="rId4"/>
              </a:rPr>
              <a:t>นายทศพล </a:t>
            </a:r>
            <a:r>
              <a:rPr lang="th-TH" dirty="0" err="1">
                <a:hlinkClick r:id="rId4"/>
              </a:rPr>
              <a:t>อุปิน</a:t>
            </a:r>
            <a:r>
              <a:rPr lang="th-TH" dirty="0">
                <a:hlinkClick r:id="rId4"/>
              </a:rPr>
              <a:t>โน</a:t>
            </a:r>
            <a:endParaRPr lang="th-TH" dirty="0"/>
          </a:p>
          <a:p>
            <a:r>
              <a:rPr lang="th-TH" dirty="0">
                <a:hlinkClick r:id="rId5"/>
              </a:rPr>
              <a:t>นายเสกสรร ขวัญศรีวง</a:t>
            </a:r>
            <a:r>
              <a:rPr lang="th-TH" dirty="0" err="1">
                <a:hlinkClick r:id="rId5"/>
              </a:rPr>
              <a:t>ค์</a:t>
            </a:r>
            <a:endParaRPr lang="th-TH" dirty="0"/>
          </a:p>
          <a:p>
            <a:r>
              <a:rPr lang="th-TH" dirty="0">
                <a:hlinkClick r:id="rId6"/>
              </a:rPr>
              <a:t>นายเชิดพง</a:t>
            </a:r>
            <a:r>
              <a:rPr lang="th-TH" dirty="0" err="1">
                <a:hlinkClick r:id="rId6"/>
              </a:rPr>
              <a:t>ษ์</a:t>
            </a:r>
            <a:r>
              <a:rPr lang="th-TH" dirty="0">
                <a:hlinkClick r:id="rId6"/>
              </a:rPr>
              <a:t> รอบเมือง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70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BD5E-E1DE-45B2-A82A-8D2ACC9D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2.1.2 กำหนดผู้รับผิดชอบด้านการอบรมแต่ละหลักสูตรมีความเหมาะสม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71B17-9301-4986-9875-5B1519741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linkClick r:id="rId2"/>
              </a:rPr>
              <a:t>โครงการ</a:t>
            </a:r>
          </a:p>
          <a:p>
            <a:pPr lvl="1"/>
            <a:r>
              <a:rPr lang="th-TH" dirty="0">
                <a:hlinkClick r:id="rId2"/>
              </a:rPr>
              <a:t>ประวัติวิทยากร ผศ.ดร.รัตนาว</a:t>
            </a:r>
            <a:r>
              <a:rPr lang="th-TH" dirty="0" err="1">
                <a:hlinkClick r:id="rId2"/>
              </a:rPr>
              <a:t>รร</a:t>
            </a:r>
            <a:r>
              <a:rPr lang="th-TH" dirty="0">
                <a:hlinkClick r:id="rId2"/>
              </a:rPr>
              <a:t>ณ มั่งคั่ง มหาวิทยาลัยเกษตรศาสตร์</a:t>
            </a:r>
            <a:endParaRPr lang="th-TH" dirty="0"/>
          </a:p>
          <a:p>
            <a:pPr lvl="1"/>
            <a:r>
              <a:rPr lang="th-TH" dirty="0">
                <a:hlinkClick r:id="rId3"/>
              </a:rPr>
              <a:t>ประวัติวิทยากร คุณพง</a:t>
            </a:r>
            <a:r>
              <a:rPr lang="th-TH" dirty="0" err="1">
                <a:hlinkClick r:id="rId3"/>
              </a:rPr>
              <a:t>ค์พัฒน์</a:t>
            </a:r>
            <a:r>
              <a:rPr lang="th-TH" dirty="0">
                <a:hlinkClick r:id="rId3"/>
              </a:rPr>
              <a:t> มั่งคั่ง บริษัทอินโนเวช</a:t>
            </a:r>
            <a:r>
              <a:rPr lang="th-TH" dirty="0" err="1">
                <a:hlinkClick r:id="rId3"/>
              </a:rPr>
              <a:t>ั่น</a:t>
            </a:r>
            <a:r>
              <a:rPr lang="th-TH" dirty="0">
                <a:hlinkClick r:id="rId3"/>
              </a:rPr>
              <a:t> เทคโนโลยี จำกัด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71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058C-6FB3-431A-BBCC-C2049FF2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2.2.1 </a:t>
            </a:r>
            <a:r>
              <a:rPr lang="th-TH" dirty="0"/>
              <a:t>การกำหนดผู้รับผิดชอบและแนวทางสื่อสารด้านสิ่งแวดล้อม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4DB43-B7F5-4E0C-A254-C65E8151C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r>
              <a:rPr lang="th-TH" dirty="0">
                <a:hlinkClick r:id="rId3"/>
              </a:rPr>
              <a:t>แผนการสื่อสารด้านสิ่งแวดล้อมประจำปี </a:t>
            </a:r>
            <a:r>
              <a:rPr lang="en-US" dirty="0">
                <a:hlinkClick r:id="rId3"/>
              </a:rPr>
              <a:t>2560</a:t>
            </a:r>
            <a:endParaRPr lang="en-US" dirty="0"/>
          </a:p>
          <a:p>
            <a:r>
              <a:rPr lang="th-TH" dirty="0">
                <a:hlinkClick r:id="rId4"/>
              </a:rPr>
              <a:t>แผนการสื่อสารด้านสิ่งแวดล้อมประจำปี </a:t>
            </a:r>
            <a:r>
              <a:rPr lang="en-US" dirty="0">
                <a:hlinkClick r:id="rId4"/>
              </a:rPr>
              <a:t>2561</a:t>
            </a:r>
            <a:endParaRPr lang="en-US" dirty="0">
              <a:hlinkClick r:id="rId2"/>
            </a:endParaRPr>
          </a:p>
          <a:p>
            <a:r>
              <a:rPr lang="th-TH" dirty="0">
                <a:hlinkClick r:id="rId2"/>
              </a:rPr>
              <a:t>แผนการสื่อสารด้านสิ่งแวดล้อมประจำปี </a:t>
            </a:r>
            <a:r>
              <a:rPr lang="en-US" dirty="0">
                <a:hlinkClick r:id="rId2"/>
              </a:rPr>
              <a:t>2562</a:t>
            </a:r>
            <a:endParaRPr lang="en-US" dirty="0"/>
          </a:p>
          <a:p>
            <a:r>
              <a:rPr lang="th-TH" dirty="0">
                <a:hlinkClick r:id="rId5"/>
              </a:rPr>
              <a:t>แผนการสื่อสารด้านสิ่งแวดล้อมประจำปี </a:t>
            </a:r>
            <a:r>
              <a:rPr lang="en-US" dirty="0">
                <a:hlinkClick r:id="rId5"/>
              </a:rPr>
              <a:t>2563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02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A4AD-EFB1-420C-9BF1-E2F0DA0E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2.2.2</a:t>
            </a:r>
            <a:r>
              <a:rPr lang="th-TH" dirty="0"/>
              <a:t> การรณรงค์และประชาสัมพันธ์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1DE0-DD93-4153-8D9A-78750B033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linkClick r:id="rId2"/>
              </a:rPr>
              <a:t>การประชาสัมพันธ์ ปี </a:t>
            </a:r>
            <a:r>
              <a:rPr lang="en-US" dirty="0">
                <a:hlinkClick r:id="rId2"/>
              </a:rPr>
              <a:t>2560</a:t>
            </a:r>
            <a:endParaRPr lang="en-US" dirty="0"/>
          </a:p>
          <a:p>
            <a:r>
              <a:rPr lang="th-TH" dirty="0">
                <a:hlinkClick r:id="rId3"/>
              </a:rPr>
              <a:t>การประชาสัมพันธ์ ปี </a:t>
            </a:r>
            <a:r>
              <a:rPr lang="en-US" dirty="0">
                <a:hlinkClick r:id="rId3"/>
              </a:rPr>
              <a:t>2561</a:t>
            </a:r>
            <a:endParaRPr lang="en-US" dirty="0"/>
          </a:p>
          <a:p>
            <a:r>
              <a:rPr lang="th-TH" dirty="0">
                <a:hlinkClick r:id="rId4"/>
              </a:rPr>
              <a:t>การประชาสัมพันธ์ ปี </a:t>
            </a:r>
            <a:r>
              <a:rPr lang="en-US" dirty="0">
                <a:hlinkClick r:id="rId4"/>
              </a:rPr>
              <a:t>2562</a:t>
            </a:r>
            <a:endParaRPr lang="en-US" dirty="0"/>
          </a:p>
          <a:p>
            <a:r>
              <a:rPr lang="th-TH" dirty="0">
                <a:hlinkClick r:id="rId5"/>
              </a:rPr>
              <a:t>การประชาสัมพันธ์ ปี </a:t>
            </a:r>
            <a:r>
              <a:rPr lang="en-US" dirty="0">
                <a:hlinkClick r:id="rId5"/>
              </a:rPr>
              <a:t>2563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75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718B1-7908-4563-8A6F-43C77E2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2.2.4 ช่องทางรับข้อเสนอแนะ ข้อคิดเห็นด้านสิ่งแวดล้อม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BE7E89F-D48B-48B4-9A0C-7C2539A1D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66" y="2426818"/>
            <a:ext cx="3569318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13307362-A679-4362-B6D6-AE82215A8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445" y="2426818"/>
            <a:ext cx="38151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7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E96CC4-9550-4BBF-8E4B-8669E4229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68"/>
          <a:stretch/>
        </p:blipFill>
        <p:spPr>
          <a:xfrm>
            <a:off x="3602102" y="1395673"/>
            <a:ext cx="4987796" cy="3689674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945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" y="365125"/>
            <a:ext cx="10895215" cy="591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30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23" y="0"/>
            <a:ext cx="3788981" cy="64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F232A53-673E-406F-BB93-BF651C276D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79A60A-91DF-4A10-8B52-00D569AA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th-TH" sz="2800"/>
              <a:t>การแจ้งข้อเสนอแนะใน </a:t>
            </a:r>
            <a:r>
              <a:rPr lang="en-US" sz="2800"/>
              <a:t>LINE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BA8E3E-8084-4050-8ED8-A7AE9622A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DBDFB-76D5-4E8F-8EA8-FA1BE7B2F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00" t="-877" r="2804" b="89074"/>
          <a:stretch/>
        </p:blipFill>
        <p:spPr>
          <a:xfrm>
            <a:off x="5222670" y="510047"/>
            <a:ext cx="6067604" cy="1468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489AF3-2039-4911-B5BE-122B5C82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11"/>
          <a:stretch/>
        </p:blipFill>
        <p:spPr>
          <a:xfrm>
            <a:off x="87456" y="2426494"/>
            <a:ext cx="3532624" cy="425115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890ED01A-66BD-4A93-AFB7-1560A0B7A324}"/>
              </a:ext>
            </a:extLst>
          </p:cNvPr>
          <p:cNvSpPr/>
          <p:nvPr/>
        </p:nvSpPr>
        <p:spPr>
          <a:xfrm>
            <a:off x="2747317" y="4301086"/>
            <a:ext cx="513348" cy="501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8DE88F-56A7-4AB9-BD29-D5A84D08E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944" y="2584495"/>
            <a:ext cx="2231526" cy="41965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5C1575-F61D-4277-8F14-6262D495C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716" y="2619778"/>
            <a:ext cx="2269827" cy="4161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1B9623-3E71-43E9-9C60-94FD88363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409" y="2619778"/>
            <a:ext cx="3188369" cy="41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246-7F3C-4F2B-8B73-3D7AEFF0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155032"/>
          </a:xfrm>
        </p:spPr>
        <p:txBody>
          <a:bodyPr/>
          <a:lstStyle/>
          <a:p>
            <a:pPr algn="ctr"/>
            <a:r>
              <a:rPr lang="th-TH" b="1" dirty="0"/>
              <a:t>โครงการฝึกอบรม ปี </a:t>
            </a:r>
            <a:r>
              <a:rPr lang="en-US" b="1" dirty="0"/>
              <a:t>2560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95638-6832-4436-9C3A-6A589704B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2782"/>
            <a:ext cx="12192000" cy="5826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500" dirty="0">
                <a:cs typeface="+mj-cs"/>
                <a:hlinkClick r:id="rId2"/>
              </a:rPr>
              <a:t>โครงการพัฒนาอาคารต้นแบบสำนักงานสีเขียว</a:t>
            </a:r>
            <a:endParaRPr lang="en-US" sz="2500" dirty="0">
              <a:cs typeface="+mj-cs"/>
            </a:endParaRPr>
          </a:p>
          <a:p>
            <a:pPr marL="0" indent="0">
              <a:buNone/>
            </a:pPr>
            <a:r>
              <a:rPr lang="th-TH" sz="2500" dirty="0">
                <a:cs typeface="+mj-cs"/>
              </a:rPr>
              <a:t>กิจกรรมฝึกอบรม</a:t>
            </a:r>
            <a:endParaRPr lang="en-US" sz="2500" dirty="0">
              <a:cs typeface="+mj-cs"/>
            </a:endParaRPr>
          </a:p>
          <a:p>
            <a:r>
              <a:rPr lang="th-TH" sz="2500" dirty="0">
                <a:cs typeface="+mj-cs"/>
                <a:hlinkClick r:id="rId3"/>
              </a:rPr>
              <a:t>กิจกรรมย่อย </a:t>
            </a:r>
            <a:r>
              <a:rPr lang="en-US" sz="2500" dirty="0">
                <a:cs typeface="+mj-cs"/>
                <a:hlinkClick r:id="rId3"/>
              </a:rPr>
              <a:t>1.1 </a:t>
            </a:r>
            <a:r>
              <a:rPr lang="th-TH" sz="2500" dirty="0">
                <a:cs typeface="+mj-cs"/>
                <a:hlinkClick r:id="rId3"/>
              </a:rPr>
              <a:t>ฝึกอบรมให้ความรู้เกี่ยวกับสำนักงานสีเขียว พ.ศ. </a:t>
            </a:r>
            <a:r>
              <a:rPr lang="en-US" sz="2500" dirty="0">
                <a:cs typeface="+mj-cs"/>
                <a:hlinkClick r:id="rId3"/>
              </a:rPr>
              <a:t>2560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วันที่ </a:t>
            </a:r>
            <a:r>
              <a:rPr lang="en-US" sz="2500" dirty="0">
                <a:cs typeface="+mj-cs"/>
              </a:rPr>
              <a:t>6</a:t>
            </a:r>
            <a:r>
              <a:rPr lang="th-TH" sz="2500" dirty="0">
                <a:cs typeface="+mj-cs"/>
              </a:rPr>
              <a:t> กุมภาพันธ์ </a:t>
            </a:r>
            <a:r>
              <a:rPr lang="en-US" sz="2500" dirty="0">
                <a:cs typeface="+mj-cs"/>
              </a:rPr>
              <a:t>2560</a:t>
            </a:r>
            <a:r>
              <a:rPr lang="th-TH" sz="2500" dirty="0">
                <a:cs typeface="+mj-cs"/>
              </a:rPr>
              <a:t> (</a:t>
            </a:r>
            <a:r>
              <a:rPr lang="en-US" sz="2500" dirty="0">
                <a:cs typeface="+mj-cs"/>
              </a:rPr>
              <a:t>147 </a:t>
            </a:r>
            <a:r>
              <a:rPr lang="th-TH" sz="2500" dirty="0">
                <a:cs typeface="+mj-cs"/>
              </a:rPr>
              <a:t>คน)</a:t>
            </a:r>
          </a:p>
          <a:p>
            <a:r>
              <a:rPr lang="th-TH" sz="2500" dirty="0">
                <a:cs typeface="+mj-cs"/>
                <a:hlinkClick r:id="rId4"/>
              </a:rPr>
              <a:t>กิจกรรมย่อย</a:t>
            </a:r>
            <a:r>
              <a:rPr lang="en-US" sz="2500" dirty="0">
                <a:cs typeface="+mj-cs"/>
                <a:hlinkClick r:id="rId4"/>
              </a:rPr>
              <a:t> 1.2 </a:t>
            </a:r>
            <a:r>
              <a:rPr lang="th-TH" sz="2500" dirty="0">
                <a:cs typeface="+mj-cs"/>
                <a:hlinkClick r:id="rId4"/>
              </a:rPr>
              <a:t>ฝึกอบรมการคัดแยกขยะ ภายในสำนักงานอธิการบดี พ.ศ.</a:t>
            </a:r>
            <a:r>
              <a:rPr lang="en-US" sz="2500" dirty="0">
                <a:cs typeface="+mj-cs"/>
                <a:hlinkClick r:id="rId4"/>
              </a:rPr>
              <a:t>2560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วันที่ </a:t>
            </a:r>
            <a:r>
              <a:rPr lang="en-US" sz="2500" dirty="0">
                <a:cs typeface="+mj-cs"/>
              </a:rPr>
              <a:t>19</a:t>
            </a:r>
            <a:r>
              <a:rPr lang="th-TH" sz="2500" dirty="0">
                <a:cs typeface="+mj-cs"/>
              </a:rPr>
              <a:t> เมษายน </a:t>
            </a:r>
            <a:r>
              <a:rPr lang="en-US" sz="2500" dirty="0">
                <a:cs typeface="+mj-cs"/>
              </a:rPr>
              <a:t>2560</a:t>
            </a:r>
            <a:r>
              <a:rPr lang="th-TH" sz="2500" dirty="0">
                <a:cs typeface="+mj-cs"/>
              </a:rPr>
              <a:t> (</a:t>
            </a:r>
            <a:r>
              <a:rPr lang="en-US" sz="2500" dirty="0">
                <a:cs typeface="+mj-cs"/>
              </a:rPr>
              <a:t>131</a:t>
            </a:r>
            <a:r>
              <a:rPr lang="th-TH" sz="2500" dirty="0">
                <a:cs typeface="+mj-cs"/>
              </a:rPr>
              <a:t> คน)</a:t>
            </a:r>
          </a:p>
          <a:p>
            <a:r>
              <a:rPr lang="th-TH" sz="2500" dirty="0">
                <a:cs typeface="+mj-cs"/>
                <a:hlinkClick r:id="rId5"/>
              </a:rPr>
              <a:t>กิจกรรมย่อย </a:t>
            </a:r>
            <a:r>
              <a:rPr lang="en-US" sz="2500" dirty="0">
                <a:cs typeface="+mj-cs"/>
                <a:hlinkClick r:id="rId5"/>
              </a:rPr>
              <a:t>1.3 </a:t>
            </a:r>
            <a:r>
              <a:rPr lang="th-TH" sz="2500" dirty="0">
                <a:cs typeface="+mj-cs"/>
                <a:hlinkClick r:id="rId5"/>
              </a:rPr>
              <a:t>ฝึกอบรมเตรียมความพร้อมในการับมือกับสาธารณภัยในอาคารสูง พ.ศ.</a:t>
            </a:r>
            <a:r>
              <a:rPr lang="en-US" sz="2500" dirty="0">
                <a:cs typeface="+mj-cs"/>
                <a:hlinkClick r:id="rId5"/>
              </a:rPr>
              <a:t>2560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วันที่ </a:t>
            </a:r>
            <a:r>
              <a:rPr lang="en-US" sz="2500" dirty="0">
                <a:cs typeface="+mj-cs"/>
              </a:rPr>
              <a:t>9 </a:t>
            </a:r>
            <a:r>
              <a:rPr lang="th-TH" sz="2500" dirty="0">
                <a:cs typeface="+mj-cs"/>
              </a:rPr>
              <a:t>มิถุนายน </a:t>
            </a:r>
            <a:r>
              <a:rPr lang="en-US" sz="2500" dirty="0">
                <a:cs typeface="+mj-cs"/>
              </a:rPr>
              <a:t>2560</a:t>
            </a:r>
            <a:r>
              <a:rPr lang="th-TH" sz="2500" dirty="0">
                <a:cs typeface="+mj-cs"/>
              </a:rPr>
              <a:t> (</a:t>
            </a:r>
            <a:r>
              <a:rPr lang="en-US" sz="2500" dirty="0">
                <a:cs typeface="+mj-cs"/>
              </a:rPr>
              <a:t>108 </a:t>
            </a:r>
            <a:r>
              <a:rPr lang="th-TH" sz="2500" dirty="0">
                <a:cs typeface="+mj-cs"/>
              </a:rPr>
              <a:t>คน)</a:t>
            </a:r>
          </a:p>
          <a:p>
            <a:pPr marL="0" indent="0">
              <a:buNone/>
            </a:pPr>
            <a:r>
              <a:rPr lang="th-TH" sz="2500" dirty="0">
                <a:cs typeface="+mj-cs"/>
              </a:rPr>
              <a:t>กลุ่มเป้าหมายกิจกรรมฝึกอบรม </a:t>
            </a:r>
            <a:r>
              <a:rPr lang="en-US" sz="2500" dirty="0">
                <a:cs typeface="+mj-cs"/>
              </a:rPr>
              <a:t>360 </a:t>
            </a:r>
            <a:r>
              <a:rPr lang="th-TH" sz="2500" dirty="0">
                <a:cs typeface="+mj-cs"/>
              </a:rPr>
              <a:t>คน มีผู้เข้าร่วมโครงการทั้งสิ้น </a:t>
            </a:r>
            <a:r>
              <a:rPr lang="en-US" sz="2500" dirty="0">
                <a:cs typeface="+mj-cs"/>
              </a:rPr>
              <a:t>386</a:t>
            </a:r>
            <a:r>
              <a:rPr lang="th-TH" sz="2500" dirty="0">
                <a:cs typeface="+mj-cs"/>
              </a:rPr>
              <a:t> คน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คิดเป็นร้อยละ </a:t>
            </a:r>
            <a:r>
              <a:rPr lang="en-US" sz="2500" dirty="0">
                <a:cs typeface="+mj-cs"/>
              </a:rPr>
              <a:t>107.22</a:t>
            </a:r>
          </a:p>
          <a:p>
            <a:pPr marL="0" indent="0">
              <a:buNone/>
            </a:pPr>
            <a:endParaRPr lang="th-TH" sz="2500" dirty="0">
              <a:cs typeface="+mj-cs"/>
            </a:endParaRPr>
          </a:p>
          <a:p>
            <a:pPr marL="0" indent="0">
              <a:buNone/>
            </a:pPr>
            <a:r>
              <a:rPr lang="th-TH" sz="2500" dirty="0">
                <a:cs typeface="+mj-cs"/>
              </a:rPr>
              <a:t>กิจกรรมลดโลกร้อน</a:t>
            </a:r>
            <a:endParaRPr lang="en-US" sz="2500" dirty="0">
              <a:cs typeface="+mj-cs"/>
              <a:hlinkClick r:id="rId6"/>
            </a:endParaRPr>
          </a:p>
          <a:p>
            <a:r>
              <a:rPr lang="th-TH" sz="2500" dirty="0">
                <a:cs typeface="+mj-cs"/>
                <a:hlinkClick r:id="rId6"/>
              </a:rPr>
              <a:t>กิจกรรมย่อย </a:t>
            </a:r>
            <a:r>
              <a:rPr lang="en-US" sz="2500" dirty="0">
                <a:cs typeface="+mj-cs"/>
                <a:hlinkClick r:id="rId6"/>
              </a:rPr>
              <a:t>2.1</a:t>
            </a:r>
            <a:r>
              <a:rPr lang="th-TH" sz="2500" dirty="0">
                <a:cs typeface="+mj-cs"/>
                <a:hlinkClick r:id="rId6"/>
              </a:rPr>
              <a:t> </a:t>
            </a:r>
            <a:r>
              <a:rPr lang="en-US" sz="2500" dirty="0">
                <a:cs typeface="+mj-cs"/>
                <a:hlinkClick r:id="rId6"/>
              </a:rPr>
              <a:t>Car free Day </a:t>
            </a:r>
            <a:r>
              <a:rPr lang="th-TH" sz="2500" dirty="0">
                <a:cs typeface="+mj-cs"/>
                <a:hlinkClick r:id="rId6"/>
              </a:rPr>
              <a:t>ครอบครัว สนอ.จักรยานแร</a:t>
            </a:r>
            <a:r>
              <a:rPr lang="th-TH" sz="2500" dirty="0" err="1">
                <a:cs typeface="+mj-cs"/>
                <a:hlinkClick r:id="rId6"/>
              </a:rPr>
              <a:t>ลลี่</a:t>
            </a:r>
            <a:r>
              <a:rPr lang="th-TH" sz="2500" dirty="0">
                <a:cs typeface="+mj-cs"/>
                <a:hlinkClick r:id="rId6"/>
              </a:rPr>
              <a:t> ลดโลกร้อน พ.ศ.</a:t>
            </a:r>
            <a:r>
              <a:rPr lang="en-US" sz="2500" dirty="0">
                <a:cs typeface="+mj-cs"/>
                <a:hlinkClick r:id="rId6"/>
              </a:rPr>
              <a:t>2560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วันที่  </a:t>
            </a:r>
            <a:r>
              <a:rPr lang="en-US" sz="2500" dirty="0">
                <a:cs typeface="+mj-cs"/>
              </a:rPr>
              <a:t>21 </a:t>
            </a:r>
            <a:r>
              <a:rPr lang="th-TH" sz="2500" dirty="0">
                <a:cs typeface="+mj-cs"/>
              </a:rPr>
              <a:t>เมษายน </a:t>
            </a:r>
            <a:r>
              <a:rPr lang="en-US" sz="2500" dirty="0">
                <a:cs typeface="+mj-cs"/>
              </a:rPr>
              <a:t>2560</a:t>
            </a:r>
            <a:r>
              <a:rPr lang="th-TH" sz="2500" dirty="0">
                <a:cs typeface="+mj-cs"/>
              </a:rPr>
              <a:t> (</a:t>
            </a:r>
            <a:r>
              <a:rPr lang="en-US" sz="2500" dirty="0">
                <a:cs typeface="+mj-cs"/>
              </a:rPr>
              <a:t>114</a:t>
            </a:r>
            <a:r>
              <a:rPr lang="th-TH" sz="2500" dirty="0">
                <a:cs typeface="+mj-cs"/>
              </a:rPr>
              <a:t> คน)</a:t>
            </a:r>
          </a:p>
          <a:p>
            <a:r>
              <a:rPr lang="th-TH" sz="2500" dirty="0">
                <a:cs typeface="+mj-cs"/>
                <a:hlinkClick r:id="rId7"/>
              </a:rPr>
              <a:t>กิจกรรมย่อย </a:t>
            </a:r>
            <a:r>
              <a:rPr lang="en-US" sz="2500" dirty="0">
                <a:cs typeface="+mj-cs"/>
                <a:hlinkClick r:id="rId7"/>
              </a:rPr>
              <a:t>2.2 </a:t>
            </a:r>
            <a:r>
              <a:rPr lang="th-TH" sz="2500" dirty="0">
                <a:cs typeface="+mj-cs"/>
                <a:hlinkClick r:id="rId7"/>
              </a:rPr>
              <a:t>สัปดาห์ </a:t>
            </a:r>
            <a:r>
              <a:rPr lang="en-US" sz="2500" dirty="0">
                <a:cs typeface="+mj-cs"/>
                <a:hlinkClick r:id="rId7"/>
              </a:rPr>
              <a:t>Green Office </a:t>
            </a:r>
            <a:r>
              <a:rPr lang="th-TH" sz="2500" dirty="0">
                <a:cs typeface="+mj-cs"/>
                <a:hlinkClick r:id="rId7"/>
              </a:rPr>
              <a:t>สำนักงานอธิการบดี พ.ศ. </a:t>
            </a:r>
            <a:r>
              <a:rPr lang="en-US" sz="2500" dirty="0">
                <a:cs typeface="+mj-cs"/>
                <a:hlinkClick r:id="rId7"/>
              </a:rPr>
              <a:t>2560</a:t>
            </a:r>
            <a:r>
              <a:rPr lang="en-US" sz="2500" dirty="0">
                <a:cs typeface="+mj-cs"/>
              </a:rPr>
              <a:t> </a:t>
            </a:r>
            <a:r>
              <a:rPr lang="th-TH" sz="2500" dirty="0">
                <a:cs typeface="+mj-cs"/>
              </a:rPr>
              <a:t>วันที่ </a:t>
            </a:r>
            <a:r>
              <a:rPr lang="en-US" sz="2500" dirty="0">
                <a:cs typeface="+mj-cs"/>
              </a:rPr>
              <a:t>3 </a:t>
            </a:r>
            <a:r>
              <a:rPr lang="th-TH" sz="2500" dirty="0">
                <a:cs typeface="+mj-cs"/>
              </a:rPr>
              <a:t>สิงหาคม </a:t>
            </a:r>
            <a:r>
              <a:rPr lang="en-US" sz="2500" dirty="0">
                <a:cs typeface="+mj-cs"/>
              </a:rPr>
              <a:t>2560 (158 </a:t>
            </a:r>
            <a:r>
              <a:rPr lang="th-TH" sz="2500" dirty="0">
                <a:cs typeface="+mj-cs"/>
              </a:rPr>
              <a:t>คน</a:t>
            </a:r>
            <a:r>
              <a:rPr lang="en-US" sz="2500" dirty="0">
                <a:cs typeface="+mj-cs"/>
              </a:rPr>
              <a:t>)</a:t>
            </a:r>
            <a:endParaRPr lang="th-TH" sz="2500" dirty="0">
              <a:cs typeface="+mj-cs"/>
            </a:endParaRPr>
          </a:p>
          <a:p>
            <a:r>
              <a:rPr lang="th-TH" sz="2500" dirty="0">
                <a:cs typeface="+mj-cs"/>
                <a:hlinkClick r:id="rId8"/>
              </a:rPr>
              <a:t>ผลการประเมินการรับรู้ รับทราบและการมีส่วนร่วม สนอ </a:t>
            </a:r>
            <a:r>
              <a:rPr lang="en-US" sz="2500" dirty="0">
                <a:cs typeface="+mj-cs"/>
                <a:hlinkClick r:id="rId8"/>
              </a:rPr>
              <a:t>Green Office </a:t>
            </a:r>
            <a:r>
              <a:rPr lang="th-TH" sz="2500" dirty="0">
                <a:cs typeface="+mj-cs"/>
                <a:hlinkClick r:id="rId8"/>
              </a:rPr>
              <a:t>ปี </a:t>
            </a:r>
            <a:r>
              <a:rPr lang="en-US" sz="2500" dirty="0">
                <a:cs typeface="+mj-cs"/>
                <a:hlinkClick r:id="rId8"/>
              </a:rPr>
              <a:t>2560</a:t>
            </a:r>
            <a:endParaRPr lang="th-TH" sz="2500" dirty="0">
              <a:cs typeface="+mj-cs"/>
            </a:endParaRPr>
          </a:p>
          <a:p>
            <a:pPr lvl="1"/>
            <a:r>
              <a:rPr lang="th-TH" sz="2500" dirty="0">
                <a:cs typeface="+mj-cs"/>
              </a:rPr>
              <a:t>ผลการประเมินการรับรู้นโยบายสำนักงานสีเชียว ครั้งที่ </a:t>
            </a:r>
            <a:r>
              <a:rPr lang="en-US" sz="2500" dirty="0">
                <a:cs typeface="+mj-cs"/>
              </a:rPr>
              <a:t>1 </a:t>
            </a:r>
            <a:r>
              <a:rPr lang="th-TH" sz="2500" dirty="0">
                <a:cs typeface="+mj-cs"/>
              </a:rPr>
              <a:t>คิดเป็นร้อยละ  </a:t>
            </a:r>
            <a:r>
              <a:rPr lang="en-US" sz="2500" dirty="0">
                <a:cs typeface="+mj-cs"/>
              </a:rPr>
              <a:t>99.77 </a:t>
            </a:r>
            <a:r>
              <a:rPr lang="th-TH" sz="2500" dirty="0">
                <a:cs typeface="+mj-cs"/>
              </a:rPr>
              <a:t>ครั้งที่ </a:t>
            </a:r>
            <a:r>
              <a:rPr lang="en-US" sz="2500" dirty="0">
                <a:cs typeface="+mj-cs"/>
              </a:rPr>
              <a:t>2 </a:t>
            </a:r>
            <a:r>
              <a:rPr lang="th-TH" sz="2500" dirty="0">
                <a:cs typeface="+mj-cs"/>
              </a:rPr>
              <a:t>คิดเป็นร้อยละ </a:t>
            </a:r>
            <a:r>
              <a:rPr lang="en-US" sz="2500" dirty="0">
                <a:cs typeface="+mj-cs"/>
              </a:rPr>
              <a:t>100 </a:t>
            </a:r>
            <a:endParaRPr lang="th-TH" sz="2500" dirty="0">
              <a:cs typeface="+mj-cs"/>
            </a:endParaRPr>
          </a:p>
          <a:p>
            <a:pPr lvl="1"/>
            <a:r>
              <a:rPr lang="th-TH" sz="2500" dirty="0">
                <a:cs typeface="+mj-cs"/>
              </a:rPr>
              <a:t>รับรู้ผ่านสื่อประชาสัมพันธ์มากที่สุด </a:t>
            </a:r>
            <a:r>
              <a:rPr lang="en-US" sz="2500" dirty="0">
                <a:cs typeface="+mj-cs"/>
              </a:rPr>
              <a:t>3 </a:t>
            </a:r>
            <a:r>
              <a:rPr lang="th-TH" sz="2500" dirty="0">
                <a:cs typeface="+mj-cs"/>
              </a:rPr>
              <a:t>อันดับ คือ บอร์ดประชาสัมพันธ์เป็นอันดับหนึ่ง </a:t>
            </a:r>
            <a:r>
              <a:rPr lang="th-TH" sz="2500" dirty="0" err="1">
                <a:cs typeface="+mj-cs"/>
              </a:rPr>
              <a:t>เว๊บไ</a:t>
            </a:r>
            <a:r>
              <a:rPr lang="th-TH" sz="2500" dirty="0">
                <a:cs typeface="+mj-cs"/>
              </a:rPr>
              <a:t>ซด์ หนังสือเวียนอิเล็กทรอนิกส์</a:t>
            </a:r>
            <a:endParaRPr lang="en-US" sz="2500" dirty="0">
              <a:cs typeface="+mj-cs"/>
            </a:endParaRPr>
          </a:p>
          <a:p>
            <a:pPr lvl="1"/>
            <a:endParaRPr lang="en-US" sz="25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7817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1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2316-D2E3-4944-A200-BE318711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การประชุมติดตามการดำเนินงาน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ECA1E-17D6-4E73-85AF-8E350A30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hlinkClick r:id="rId2"/>
              </a:rPr>
              <a:t>ปี </a:t>
            </a:r>
            <a:r>
              <a:rPr lang="en-US" dirty="0">
                <a:hlinkClick r:id="rId2"/>
              </a:rPr>
              <a:t>2560</a:t>
            </a:r>
            <a:endParaRPr lang="en-US" dirty="0"/>
          </a:p>
          <a:p>
            <a:r>
              <a:rPr lang="th-TH" dirty="0">
                <a:hlinkClick r:id="rId3"/>
              </a:rPr>
              <a:t>ปี </a:t>
            </a:r>
            <a:r>
              <a:rPr lang="en-US" dirty="0">
                <a:hlinkClick r:id="rId3"/>
              </a:rPr>
              <a:t>2561</a:t>
            </a:r>
            <a:endParaRPr lang="en-US" dirty="0"/>
          </a:p>
          <a:p>
            <a:r>
              <a:rPr lang="th-TH" dirty="0">
                <a:hlinkClick r:id="rId4"/>
              </a:rPr>
              <a:t>ปี </a:t>
            </a:r>
            <a:r>
              <a:rPr lang="en-US" dirty="0">
                <a:hlinkClick r:id="rId4"/>
              </a:rPr>
              <a:t>2562</a:t>
            </a:r>
            <a:endParaRPr lang="en-US" dirty="0"/>
          </a:p>
          <a:p>
            <a:r>
              <a:rPr lang="th-TH" dirty="0">
                <a:hlinkClick r:id="rId5"/>
              </a:rPr>
              <a:t>ปี </a:t>
            </a:r>
            <a:r>
              <a:rPr lang="en-US" dirty="0">
                <a:hlinkClick r:id="rId5"/>
              </a:rPr>
              <a:t>2563</a:t>
            </a:r>
            <a:endParaRPr lang="en-US" dirty="0"/>
          </a:p>
          <a:p>
            <a:endParaRPr lang="en-US" dirty="0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407" y="1690688"/>
            <a:ext cx="7620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3208" y="120479"/>
            <a:ext cx="5054138" cy="4734154"/>
          </a:xfrm>
        </p:spPr>
        <p:txBody>
          <a:bodyPr>
            <a:normAutofit/>
          </a:bodyPr>
          <a:lstStyle/>
          <a:p>
            <a:r>
              <a:rPr lang="th-TH" dirty="0" err="1" smtClean="0"/>
              <a:t>ตย</a:t>
            </a:r>
            <a:r>
              <a:rPr lang="th-TH" dirty="0" smtClean="0"/>
              <a:t> รายงานปัญหาในการประชุม กก </a:t>
            </a:r>
            <a:r>
              <a:rPr lang="en-US" dirty="0" smtClean="0"/>
              <a:t>Green Office</a:t>
            </a:r>
            <a:r>
              <a:rPr lang="th-TH" dirty="0" smtClean="0"/>
              <a:t> ครั้งที่ </a:t>
            </a:r>
            <a:r>
              <a:rPr lang="en-US" dirty="0" smtClean="0"/>
              <a:t>8/2560 </a:t>
            </a:r>
            <a:br>
              <a:rPr lang="en-US" dirty="0" smtClean="0"/>
            </a:br>
            <a:r>
              <a:rPr lang="th-TH" dirty="0" smtClean="0"/>
              <a:t>วันที่ </a:t>
            </a:r>
            <a:r>
              <a:rPr lang="en-US" dirty="0" smtClean="0"/>
              <a:t>24</a:t>
            </a:r>
            <a:r>
              <a:rPr lang="th-TH" dirty="0" smtClean="0"/>
              <a:t> </a:t>
            </a:r>
            <a:r>
              <a:rPr lang="th-TH" dirty="0" err="1" smtClean="0"/>
              <a:t>สค</a:t>
            </a:r>
            <a:r>
              <a:rPr lang="th-TH" dirty="0" smtClean="0"/>
              <a:t> </a:t>
            </a:r>
            <a:r>
              <a:rPr lang="en-US" dirty="0" smtClean="0"/>
              <a:t>2560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225" y="74815"/>
            <a:ext cx="5986325" cy="64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4658" cy="5029835"/>
          </a:xfrm>
        </p:spPr>
        <p:txBody>
          <a:bodyPr>
            <a:normAutofit/>
          </a:bodyPr>
          <a:lstStyle/>
          <a:p>
            <a:r>
              <a:rPr lang="th-TH" dirty="0" err="1" smtClean="0"/>
              <a:t>ตย</a:t>
            </a:r>
            <a:r>
              <a:rPr lang="th-TH" dirty="0" smtClean="0"/>
              <a:t> การรายงานปัญหาในการประชุม กก</a:t>
            </a:r>
            <a:r>
              <a:rPr lang="en-US" dirty="0" smtClean="0"/>
              <a:t> </a:t>
            </a:r>
            <a:r>
              <a:rPr lang="en-US" dirty="0" err="1" smtClean="0"/>
              <a:t>GreenOffice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ครั้งที่ </a:t>
            </a:r>
            <a:r>
              <a:rPr lang="en-US" dirty="0" smtClean="0"/>
              <a:t>4/2561</a:t>
            </a:r>
            <a:br>
              <a:rPr lang="en-US" dirty="0" smtClean="0"/>
            </a:br>
            <a:r>
              <a:rPr lang="th-TH" dirty="0" smtClean="0"/>
              <a:t>วันที่ </a:t>
            </a:r>
            <a:r>
              <a:rPr lang="en-US" dirty="0" smtClean="0"/>
              <a:t>9</a:t>
            </a:r>
            <a:r>
              <a:rPr lang="th-TH" dirty="0" smtClean="0"/>
              <a:t> </a:t>
            </a:r>
            <a:r>
              <a:rPr lang="th-TH" dirty="0" err="1" smtClean="0"/>
              <a:t>สค</a:t>
            </a:r>
            <a:r>
              <a:rPr lang="th-TH" dirty="0" smtClean="0"/>
              <a:t> </a:t>
            </a:r>
            <a:r>
              <a:rPr lang="en-US" dirty="0" smtClean="0"/>
              <a:t>2561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035" y="0"/>
            <a:ext cx="4802646" cy="60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9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7255" y="21793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h-TH" dirty="0" err="1" smtClean="0"/>
              <a:t>ตย</a:t>
            </a:r>
            <a:r>
              <a:rPr lang="th-TH" dirty="0" smtClean="0"/>
              <a:t> การรายงานปัญหาในการประชุม </a:t>
            </a:r>
            <a:br>
              <a:rPr lang="th-TH" dirty="0" smtClean="0"/>
            </a:br>
            <a:r>
              <a:rPr lang="th-TH" dirty="0" smtClean="0"/>
              <a:t>ปี </a:t>
            </a:r>
            <a:r>
              <a:rPr lang="en-US" dirty="0" smtClean="0"/>
              <a:t>2562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>ครั้งที่ </a:t>
            </a:r>
            <a:r>
              <a:rPr lang="en-US" dirty="0" smtClean="0"/>
              <a:t>1/2562</a:t>
            </a:r>
            <a:r>
              <a:rPr lang="th-TH" dirty="0" smtClean="0"/>
              <a:t>วันที่ </a:t>
            </a:r>
            <a:r>
              <a:rPr lang="en-US" dirty="0" smtClean="0"/>
              <a:t>28</a:t>
            </a:r>
            <a:r>
              <a:rPr lang="th-TH" dirty="0" smtClean="0"/>
              <a:t> </a:t>
            </a:r>
            <a:r>
              <a:rPr lang="th-TH" dirty="0" err="1" smtClean="0"/>
              <a:t>กพ</a:t>
            </a:r>
            <a:r>
              <a:rPr lang="en-US" dirty="0" smtClean="0"/>
              <a:t> 2562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0" y="450452"/>
            <a:ext cx="5672198" cy="61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02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633" cy="5362344"/>
          </a:xfrm>
        </p:spPr>
        <p:txBody>
          <a:bodyPr/>
          <a:lstStyle/>
          <a:p>
            <a:r>
              <a:rPr lang="th-TH" dirty="0" err="1" smtClean="0"/>
              <a:t>ตย</a:t>
            </a:r>
            <a:r>
              <a:rPr lang="th-TH" dirty="0" smtClean="0"/>
              <a:t> รายงานปัญหาในการประชุม ปี </a:t>
            </a:r>
            <a:r>
              <a:rPr lang="en-US" dirty="0" smtClean="0"/>
              <a:t>2563</a:t>
            </a:r>
            <a:br>
              <a:rPr lang="en-US" dirty="0" smtClean="0"/>
            </a:br>
            <a:r>
              <a:rPr lang="th-TH" dirty="0" smtClean="0"/>
              <a:t>วันที่ </a:t>
            </a:r>
            <a:r>
              <a:rPr lang="en-US" dirty="0" smtClean="0"/>
              <a:t>17</a:t>
            </a:r>
            <a:r>
              <a:rPr lang="th-TH" dirty="0" smtClean="0"/>
              <a:t> มีค </a:t>
            </a:r>
            <a:r>
              <a:rPr lang="en-US" dirty="0" smtClean="0"/>
              <a:t>2563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7469" y="502916"/>
            <a:ext cx="5812227" cy="62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6871DC-67FE-4972-BA0A-14CA989F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91" r="-2" b="-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4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8D4AF9-5E84-4A61-B60B-0D06A2B88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1" r="-1" b="1488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62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crowd of people in a room&#10;&#10;Description automatically generated">
            <a:extLst>
              <a:ext uri="{FF2B5EF4-FFF2-40B4-BE49-F238E27FC236}">
                <a16:creationId xmlns:a16="http://schemas.microsoft.com/office/drawing/2014/main" id="{85C2DAF4-B9AA-4E50-ABFA-CC4A95D20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91" r="-1" b="969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2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1A67-0D73-42DB-B874-FB7D7672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th-TH"/>
              <a:t>โครงการฝึกอบรม ปี </a:t>
            </a:r>
            <a:r>
              <a:rPr lang="en-US"/>
              <a:t>2561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C2716-D441-4DBA-97A7-8224E6A46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1" y="1010653"/>
            <a:ext cx="12031579" cy="58290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hlinkClick r:id="rId2"/>
              </a:rPr>
              <a:t>โครงการสำนักงานน่าอยู่ น่าทำงาน พ.ศ.</a:t>
            </a:r>
            <a:r>
              <a:rPr lang="en-US" dirty="0">
                <a:hlinkClick r:id="rId2"/>
              </a:rPr>
              <a:t>2561</a:t>
            </a:r>
            <a:endParaRPr lang="en-US" dirty="0">
              <a:hlinkClick r:id="rId3"/>
            </a:endParaRPr>
          </a:p>
          <a:p>
            <a:r>
              <a:rPr lang="th-TH" dirty="0">
                <a:hlinkClick r:id="rId3"/>
              </a:rPr>
              <a:t>กิจกรรมด้านความปลอดภัย (ซ้อมแผนอัคคีภัย</a:t>
            </a:r>
            <a:r>
              <a:rPr lang="en-US" dirty="0">
                <a:hlinkClick r:id="rId3"/>
              </a:rPr>
              <a:t>/</a:t>
            </a:r>
            <a:r>
              <a:rPr lang="th-TH" dirty="0">
                <a:hlinkClick r:id="rId3"/>
              </a:rPr>
              <a:t>แผ่นดินไหว) พ.ศ.</a:t>
            </a:r>
            <a:r>
              <a:rPr lang="en-US" dirty="0">
                <a:hlinkClick r:id="rId3"/>
              </a:rPr>
              <a:t> 2561</a:t>
            </a:r>
            <a:r>
              <a:rPr lang="en-US" dirty="0"/>
              <a:t> </a:t>
            </a:r>
            <a:r>
              <a:rPr lang="th-TH" dirty="0"/>
              <a:t>เมื่อวันที่ </a:t>
            </a:r>
            <a:r>
              <a:rPr lang="en-US" dirty="0"/>
              <a:t>10</a:t>
            </a:r>
            <a:r>
              <a:rPr lang="th-TH" dirty="0"/>
              <a:t> กันยายน พ.ศ. </a:t>
            </a:r>
            <a:r>
              <a:rPr lang="en-US" dirty="0"/>
              <a:t>2561</a:t>
            </a:r>
            <a:r>
              <a:rPr lang="th-TH" dirty="0"/>
              <a:t> (</a:t>
            </a:r>
            <a:r>
              <a:rPr lang="en-US" dirty="0"/>
              <a:t>227</a:t>
            </a:r>
            <a:r>
              <a:rPr lang="th-TH" dirty="0"/>
              <a:t> คน)</a:t>
            </a:r>
            <a:endParaRPr lang="en-US" dirty="0"/>
          </a:p>
          <a:p>
            <a:r>
              <a:rPr lang="th-TH" dirty="0">
                <a:hlinkClick r:id="rId4"/>
              </a:rPr>
              <a:t>กิจกรรมทำปุ๋ยหมัก</a:t>
            </a:r>
            <a:r>
              <a:rPr lang="en-US" dirty="0">
                <a:hlinkClick r:id="rId4"/>
              </a:rPr>
              <a:t>/</a:t>
            </a:r>
            <a:r>
              <a:rPr lang="th-TH" dirty="0">
                <a:hlinkClick r:id="rId4"/>
              </a:rPr>
              <a:t>ปุ๋ยอินทรีย์จากเศษพืช เศษอาหาร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3 </a:t>
            </a:r>
            <a:r>
              <a:rPr lang="th-TH" dirty="0"/>
              <a:t>กรกฎาคม </a:t>
            </a:r>
            <a:r>
              <a:rPr lang="en-US" dirty="0"/>
              <a:t>2561</a:t>
            </a:r>
            <a:r>
              <a:rPr lang="th-TH" dirty="0"/>
              <a:t> (</a:t>
            </a:r>
            <a:r>
              <a:rPr lang="en-US" dirty="0"/>
              <a:t>108</a:t>
            </a:r>
            <a:r>
              <a:rPr lang="th-TH" dirty="0"/>
              <a:t> คน)</a:t>
            </a:r>
          </a:p>
          <a:p>
            <a:r>
              <a:rPr lang="th-TH" dirty="0">
                <a:hlinkClick r:id="rId5"/>
              </a:rPr>
              <a:t>กิจกรรมสื่อสารและให้ความรู้เกี่ยวกับสิ่งแวดล้อม ก๊าซเรือนกระจก </a:t>
            </a:r>
            <a:r>
              <a:rPr lang="en-US" dirty="0">
                <a:hlinkClick r:id="rId5"/>
              </a:rPr>
              <a:t>3R</a:t>
            </a:r>
            <a:r>
              <a:rPr lang="th-TH" dirty="0">
                <a:hlinkClick r:id="rId5"/>
              </a:rPr>
              <a:t> และการพัฒนาการดำเนินการสำนักงานสีเชียว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26 </a:t>
            </a:r>
            <a:r>
              <a:rPr lang="th-TH" dirty="0"/>
              <a:t>มิถุนายน </a:t>
            </a:r>
            <a:r>
              <a:rPr lang="en-US" dirty="0"/>
              <a:t>2561</a:t>
            </a:r>
            <a:r>
              <a:rPr lang="th-TH" dirty="0"/>
              <a:t> (</a:t>
            </a:r>
            <a:r>
              <a:rPr lang="en-US" dirty="0"/>
              <a:t>122</a:t>
            </a:r>
            <a:r>
              <a:rPr lang="th-TH" dirty="0"/>
              <a:t> คน)</a:t>
            </a:r>
          </a:p>
          <a:p>
            <a:pPr marL="0" indent="0">
              <a:buNone/>
            </a:pPr>
            <a:r>
              <a:rPr lang="th-TH" dirty="0"/>
              <a:t>กลุ่มเป้าหมายฝึกอบรม</a:t>
            </a:r>
            <a:r>
              <a:rPr lang="en-US" dirty="0"/>
              <a:t> 390</a:t>
            </a:r>
            <a:r>
              <a:rPr lang="th-TH" dirty="0"/>
              <a:t> คน จำนวนผู้เข้าร่วมโครงการฝึกอบรม</a:t>
            </a:r>
            <a:r>
              <a:rPr lang="en-US" dirty="0"/>
              <a:t> 457 </a:t>
            </a:r>
            <a:r>
              <a:rPr lang="th-TH" dirty="0"/>
              <a:t>คน คิดเป็นร้อยละ </a:t>
            </a:r>
            <a:r>
              <a:rPr lang="en-US" dirty="0"/>
              <a:t>117.18</a:t>
            </a:r>
            <a:endParaRPr lang="en-US" dirty="0">
              <a:hlinkClick r:id="rId6"/>
            </a:endParaRPr>
          </a:p>
          <a:p>
            <a:r>
              <a:rPr lang="th-TH" dirty="0">
                <a:hlinkClick r:id="rId7"/>
              </a:rPr>
              <a:t>กิจกรรมด้านความสะอาด </a:t>
            </a:r>
            <a:r>
              <a:rPr lang="en-US" dirty="0">
                <a:hlinkClick r:id="rId7"/>
              </a:rPr>
              <a:t>5</a:t>
            </a:r>
            <a:r>
              <a:rPr lang="th-TH" dirty="0">
                <a:hlinkClick r:id="rId7"/>
              </a:rPr>
              <a:t>ส </a:t>
            </a:r>
            <a:r>
              <a:rPr lang="en-US" dirty="0">
                <a:hlinkClick r:id="rId7"/>
              </a:rPr>
              <a:t>Big Cleaning</a:t>
            </a:r>
            <a:r>
              <a:rPr lang="th-TH" dirty="0">
                <a:hlinkClick r:id="rId7"/>
              </a:rPr>
              <a:t> </a:t>
            </a:r>
            <a:r>
              <a:rPr lang="en-US" dirty="0">
                <a:hlinkClick r:id="rId7"/>
              </a:rPr>
              <a:t>Day </a:t>
            </a:r>
            <a:r>
              <a:rPr lang="th-TH" dirty="0">
                <a:hlinkClick r:id="rId7"/>
              </a:rPr>
              <a:t>พ.ศ.</a:t>
            </a:r>
            <a:r>
              <a:rPr lang="en-US" dirty="0">
                <a:hlinkClick r:id="rId7"/>
              </a:rPr>
              <a:t>2561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20</a:t>
            </a:r>
            <a:r>
              <a:rPr lang="th-TH" dirty="0"/>
              <a:t> เมษายน </a:t>
            </a:r>
            <a:r>
              <a:rPr lang="en-US" dirty="0"/>
              <a:t>2561</a:t>
            </a:r>
            <a:endParaRPr lang="th-TH" dirty="0"/>
          </a:p>
          <a:p>
            <a:r>
              <a:rPr lang="th-TH" dirty="0">
                <a:hlinkClick r:id="rId8"/>
              </a:rPr>
              <a:t>กิจกรรมด้านความสะอาด </a:t>
            </a:r>
            <a:r>
              <a:rPr lang="en-US" dirty="0">
                <a:hlinkClick r:id="rId8"/>
              </a:rPr>
              <a:t>5</a:t>
            </a:r>
            <a:r>
              <a:rPr lang="th-TH" dirty="0">
                <a:hlinkClick r:id="rId8"/>
              </a:rPr>
              <a:t>ส </a:t>
            </a:r>
            <a:r>
              <a:rPr lang="en-US" dirty="0">
                <a:hlinkClick r:id="rId8"/>
              </a:rPr>
              <a:t>Big Cleaning Day </a:t>
            </a:r>
            <a:r>
              <a:rPr lang="th-TH" dirty="0">
                <a:hlinkClick r:id="rId8"/>
              </a:rPr>
              <a:t>ครั้งที่ </a:t>
            </a:r>
            <a:r>
              <a:rPr lang="en-US" dirty="0">
                <a:hlinkClick r:id="rId8"/>
              </a:rPr>
              <a:t>2 </a:t>
            </a:r>
            <a:r>
              <a:rPr lang="th-TH" dirty="0">
                <a:hlinkClick r:id="rId8"/>
              </a:rPr>
              <a:t>พ.ศ.</a:t>
            </a:r>
            <a:r>
              <a:rPr lang="en-US" dirty="0">
                <a:hlinkClick r:id="rId8"/>
              </a:rPr>
              <a:t> 2561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4 </a:t>
            </a:r>
            <a:r>
              <a:rPr lang="th-TH" dirty="0"/>
              <a:t>กันยายน </a:t>
            </a:r>
            <a:r>
              <a:rPr lang="en-US" dirty="0"/>
              <a:t>2561</a:t>
            </a:r>
          </a:p>
          <a:p>
            <a:r>
              <a:rPr lang="th-TH" dirty="0">
                <a:hlinkClick r:id="rId6"/>
              </a:rPr>
              <a:t>กิจกรรมศึกษาดูงานหน่วยงานต้นแบบสำนักงานสีเขียว </a:t>
            </a:r>
            <a:r>
              <a:rPr lang="en-US" dirty="0">
                <a:hlinkClick r:id="rId6"/>
              </a:rPr>
              <a:t>(Green Office)</a:t>
            </a:r>
            <a:r>
              <a:rPr lang="en-US" dirty="0"/>
              <a:t> </a:t>
            </a:r>
            <a:r>
              <a:rPr lang="th-TH" dirty="0"/>
              <a:t>พ.ศ.</a:t>
            </a:r>
            <a:r>
              <a:rPr lang="en-US" dirty="0"/>
              <a:t>2561 </a:t>
            </a:r>
            <a:r>
              <a:rPr lang="th-TH" dirty="0"/>
              <a:t>วันที่ </a:t>
            </a:r>
            <a:r>
              <a:rPr lang="en-US" dirty="0"/>
              <a:t>23-26 </a:t>
            </a:r>
            <a:r>
              <a:rPr lang="th-TH" dirty="0"/>
              <a:t>เมษายน </a:t>
            </a:r>
            <a:r>
              <a:rPr lang="en-US" dirty="0"/>
              <a:t>2561</a:t>
            </a:r>
          </a:p>
          <a:p>
            <a:r>
              <a:rPr lang="th-TH" dirty="0">
                <a:hlinkClick r:id="rId9"/>
              </a:rPr>
              <a:t>กิจกรรมวันสิ่งแวดล้อมโลก พ.ศ. </a:t>
            </a:r>
            <a:r>
              <a:rPr lang="en-US" dirty="0">
                <a:hlinkClick r:id="rId9"/>
              </a:rPr>
              <a:t>2561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5 </a:t>
            </a:r>
            <a:r>
              <a:rPr lang="th-TH" dirty="0"/>
              <a:t>มิถุนายน </a:t>
            </a:r>
            <a:r>
              <a:rPr lang="en-US" dirty="0"/>
              <a:t>2561</a:t>
            </a:r>
          </a:p>
          <a:p>
            <a:r>
              <a:rPr lang="th-TH" dirty="0">
                <a:hlinkClick r:id="rId10"/>
              </a:rPr>
              <a:t>กิจกรรมเสวนาเกี่ยวกับการดำเนินการสำนักงานสีเขียวและแนวทางพัฒนาการดำเนินการสำนักงานสีเขียว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19</a:t>
            </a:r>
            <a:r>
              <a:rPr lang="th-TH" dirty="0"/>
              <a:t> มิถุนายน </a:t>
            </a:r>
            <a:r>
              <a:rPr lang="en-US" dirty="0"/>
              <a:t>2561</a:t>
            </a:r>
          </a:p>
          <a:p>
            <a:r>
              <a:rPr lang="th-TH" dirty="0">
                <a:hlinkClick r:id="rId11"/>
              </a:rPr>
              <a:t>กิจกรรม </a:t>
            </a:r>
            <a:r>
              <a:rPr lang="en-US" dirty="0">
                <a:hlinkClick r:id="rId11"/>
              </a:rPr>
              <a:t>MJU Car Free Day </a:t>
            </a:r>
            <a:r>
              <a:rPr lang="th-TH" dirty="0">
                <a:hlinkClick r:id="rId11"/>
              </a:rPr>
              <a:t>ปั่นลดมลพิษ ชวนพิศแม่โจ้</a:t>
            </a:r>
            <a:r>
              <a:rPr lang="en-US" dirty="0"/>
              <a:t> </a:t>
            </a:r>
            <a:r>
              <a:rPr lang="th-TH" dirty="0"/>
              <a:t>วันที่ </a:t>
            </a:r>
            <a:r>
              <a:rPr lang="en-US" dirty="0"/>
              <a:t>12 </a:t>
            </a:r>
            <a:r>
              <a:rPr lang="th-TH" dirty="0"/>
              <a:t>กันยายน </a:t>
            </a:r>
            <a:r>
              <a:rPr lang="en-US" dirty="0"/>
              <a:t>2561</a:t>
            </a:r>
            <a:endParaRPr lang="th-TH" dirty="0"/>
          </a:p>
          <a:p>
            <a:endParaRPr lang="th-TH" dirty="0"/>
          </a:p>
          <a:p>
            <a:endParaRPr lang="th-TH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6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D82786-87D2-4E4D-9BF8-E3EA52288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098" y="659566"/>
            <a:ext cx="9144000" cy="1291419"/>
          </a:xfrm>
        </p:spPr>
        <p:txBody>
          <a:bodyPr/>
          <a:lstStyle/>
          <a:p>
            <a:r>
              <a:rPr lang="th-TH" dirty="0"/>
              <a:t>กิจกรรมปี </a:t>
            </a:r>
            <a:r>
              <a:rPr lang="en-US" dirty="0"/>
              <a:t>61</a:t>
            </a:r>
            <a:endParaRPr lang="th-TH" dirty="0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6984BF1-0DFF-904A-9FCF-216268BE5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28603"/>
            <a:ext cx="9144000" cy="4257207"/>
          </a:xfrm>
        </p:spPr>
        <p:txBody>
          <a:bodyPr/>
          <a:lstStyle/>
          <a:p>
            <a:pPr algn="l"/>
            <a:r>
              <a:rPr lang="th-TH" dirty="0"/>
              <a:t>การประชุมคณะกรรมการสำนักงานสีเขียว ครั้งที่ 5/2561</a:t>
            </a:r>
            <a:r>
              <a:rPr lang="en-US" dirty="0"/>
              <a:t> </a:t>
            </a:r>
            <a:r>
              <a:rPr lang="th-TH" dirty="0"/>
              <a:t>วันที่ 25 กันยายน 2561</a:t>
            </a:r>
            <a:r>
              <a:rPr lang="en-US" dirty="0"/>
              <a:t> </a:t>
            </a:r>
            <a:r>
              <a:rPr lang="th-TH" dirty="0"/>
              <a:t>เพื่อติดตามความก้าวหน้าและแนวทางการแก้ไขปัญหาที่เกิดขึ้น พร้อมเยี่ยมชมสำนักงานสีเขียว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9DB84BB-8AF7-D84C-B65F-354835AA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38" y="3249117"/>
            <a:ext cx="2524593" cy="189344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A0B0AE9-B3AB-0D40-8E1A-B7CFEBE0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055" y="2877110"/>
            <a:ext cx="2938072" cy="189995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E5E1DAF-FAF2-7E45-AC31-73E1B480C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93573"/>
            <a:ext cx="2328472" cy="174635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8FD5604-E3D5-F547-AA85-84DD4D40A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873" y="5027759"/>
            <a:ext cx="2614534" cy="147285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D64BC28-0975-5244-9145-F578B1FA7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808" y="2960556"/>
            <a:ext cx="2649511" cy="198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403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4E313EF3DE94F98E90C530D008CB6" ma:contentTypeVersion="13" ma:contentTypeDescription="Create a new document." ma:contentTypeScope="" ma:versionID="6603c5c3fa9af9e41367a461eccc46c9">
  <xsd:schema xmlns:xsd="http://www.w3.org/2001/XMLSchema" xmlns:xs="http://www.w3.org/2001/XMLSchema" xmlns:p="http://schemas.microsoft.com/office/2006/metadata/properties" xmlns:ns3="640cc6fc-df62-4bcb-8190-2b70f63f83ce" xmlns:ns4="d14902bd-5590-4888-bad9-be199d6896a4" targetNamespace="http://schemas.microsoft.com/office/2006/metadata/properties" ma:root="true" ma:fieldsID="2cdfaafb76d9d7c2ce048509f74e63df" ns3:_="" ns4:_="">
    <xsd:import namespace="640cc6fc-df62-4bcb-8190-2b70f63f83ce"/>
    <xsd:import namespace="d14902bd-5590-4888-bad9-be199d6896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cc6fc-df62-4bcb-8190-2b70f63f8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902bd-5590-4888-bad9-be199d6896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69E0D0-44E3-4E95-A4EB-FC8587770B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3AD8-C9F9-439E-8106-6A6C72344D73}">
  <ds:schemaRefs>
    <ds:schemaRef ds:uri="http://purl.org/dc/dcmitype/"/>
    <ds:schemaRef ds:uri="640cc6fc-df62-4bcb-8190-2b70f63f83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d14902bd-5590-4888-bad9-be199d6896a4"/>
  </ds:schemaRefs>
</ds:datastoreItem>
</file>

<file path=customXml/itemProps3.xml><?xml version="1.0" encoding="utf-8"?>
<ds:datastoreItem xmlns:ds="http://schemas.openxmlformats.org/officeDocument/2006/customXml" ds:itemID="{548AFCE2-328B-4A16-934E-C4D842216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cc6fc-df62-4bcb-8190-2b70f63f83ce"/>
    <ds:schemaRef ds:uri="d14902bd-5590-4888-bad9-be199d6896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1684</Words>
  <Application>Microsoft Office PowerPoint</Application>
  <PresentationFormat>แบบจอกว้าง</PresentationFormat>
  <Paragraphs>119</Paragraphs>
  <Slides>45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45</vt:i4>
      </vt:variant>
    </vt:vector>
  </HeadingPairs>
  <TitlesOfParts>
    <vt:vector size="52" baseType="lpstr">
      <vt:lpstr>Angsana New</vt:lpstr>
      <vt:lpstr>Arial</vt:lpstr>
      <vt:lpstr>Calibri</vt:lpstr>
      <vt:lpstr>Calibri Light</vt:lpstr>
      <vt:lpstr>Cordia New</vt:lpstr>
      <vt:lpstr>Helvetica Neue</vt:lpstr>
      <vt:lpstr>ธีมของ Office</vt:lpstr>
      <vt:lpstr>หมวด 2 การสื่อสารและสร้างจิตสำนึก</vt:lpstr>
      <vt:lpstr>งานนำเสนอ PowerPoint</vt:lpstr>
      <vt:lpstr>2.1.1 กำหนดแผนการฝึกอบรม ดำเนินการอบรม การประเมินผล และบันทึกประวัติการฝึกอบรม</vt:lpstr>
      <vt:lpstr>โครงการฝึกอบรม ปี 2560</vt:lpstr>
      <vt:lpstr>งานนำเสนอ PowerPoint</vt:lpstr>
      <vt:lpstr>งานนำเสนอ PowerPoint</vt:lpstr>
      <vt:lpstr>งานนำเสนอ PowerPoint</vt:lpstr>
      <vt:lpstr>โครงการฝึกอบรม ปี 2561</vt:lpstr>
      <vt:lpstr>กิจกรรมปี 61</vt:lpstr>
      <vt:lpstr>   โครงการซ้อมแผนอัคคีภัย/ แผ่นดินไหว ประจำปี พ.ศ. 2561 วันที่ 10 กันยายน 2561 ณ       ห้องข้าวหอมมะลิ อาคารเฉลิมพระเกียรติสมเด็จพระเทพ    </vt:lpstr>
      <vt:lpstr> กิจกรรม ปั่นลดมลพิษ ชวนพิศแม่โจ้ วันที่ 12 กันยายน 2561 โครงการพัฒนาอาคารต้นแบบสำนักงานสีเขียว (Green Office) กิจกรรม “MJU Car Free Day 2018 : ปั่นลดมลพิษ ชวนพิศแม่โจ้”  </vt:lpstr>
      <vt:lpstr> กิจกรรม BIG CLEANING DAY ครั้งที่ 2 วันที่ 4 กันยายน 2561 สำนักงานอธิการบดี มหาวิทยาลัยแม่โจ้ จัดทำความสะอาดครั้งใหญ่ ณ สำนักงานอธิการบดี  </vt:lpstr>
      <vt:lpstr> Green Office สำนักงานอธิการบดี จัดกิจกรรมเสวนาเกี่ยวกับการดำเนินการสำนักงานสีเขียว (Green Office) และแนวทางการพัฒนาการดำเนินการสำนักงานสีเขียว วันอังคารที่ 19 มิถุนายน 2561 </vt:lpstr>
      <vt:lpstr>กิจกรรมวันสิ่งแวดล้อมโลก สนอ Say no to Plastic วันที่ 5 มิถุนายน 2561 </vt:lpstr>
      <vt:lpstr>โครงการฝึกอบรม ปี 2562</vt:lpstr>
      <vt:lpstr>กิจกรรมปี 62</vt:lpstr>
      <vt:lpstr>โครงการฝึกอบรมให้ความรู้เกี่ยวกับแนวทางการดำเนินการและการประเมินมหาวิทยาลัยสีเขียว  ในวันที่ 18 กันยายน 2562 เวลา8.30-16.00 น. ณ ห้องสายน้ำผึ้ง สำนักหอสมุด มหาวิทยาลัยแม่โจ้ ช่วงเช้า คณะ/สำนัก/วิทยาลัย (ทุกหน่วยงาน) /ผู้บริหาร/ คณาจารย์/ บุคลากร/คณะกรรมการขับเคลื่อนยุทธศาสตร์การเป็นมหาวิทยาลัยสีเขียว ช่วงบ่าย นักศึกษามหาวิทยาลัยแม่โจ้ และผู้สนใจ </vt:lpstr>
      <vt:lpstr>โครงการกิจกรรม Big Cleaning Day พื้นที่กลุ่มอาคารสำนักงานอธิการบดี ในวันศุกร์ที่ 26 เมษายน 2562 และฟังการเสวนาเกี่ยวกับการดำเนินการสำนักงานสีเขียว (Green Office)  โดยผู้อำนวยการกองอาคารและสถานที่ ผู้อำนวยการกองกิจการนักศึกษา และคณะกรรมการสำนักงานสีเขียวสำนักงานอธิการบดี</vt:lpstr>
      <vt:lpstr>   สำนักงานมหาวิทยาลัยเข้ารับการสัมภาษณ์เกี่ยวกับการดำเนินกิจกรรมสำนักงานสีเขียว ประจำปี 2561 โดยบริษัทอิโคโนเวชั่น คอนชัลแตนท์จำกัด จากกรมส่งเสริมคุณภาพสิ่งแวดล้อม  ตามโครงการ "ประเมินผลการดำเนินงานสำนักงานสีเขียวที่เป็นมิตรกับสิ่งแวดล้อม (Green Office) เพื่อติดตามผลกระทบและความต่อเนื่องของการดำเนินงานของสำนักงานที่เข้าร่วมโครงการ ในวันที่ 1 สิงหาคม 2562 เวลา 9.00 - 12.00 น. ณ ห้องประชุมสำนักงานอธิการบดี ชั้น 5   </vt:lpstr>
      <vt:lpstr>  โครงการกิจกรรมซ้อมแผนอัคคีภัย เมื่อวันที่ 20 กันยายน 2562 ณ ห้องอาคม กาญจนประโชติ อาคารอำนวย ยศสุข และ ซ้อมแผนอัคคีภัย ณ สำนักงานมหาวิทยาลัย  </vt:lpstr>
      <vt:lpstr>สำนักงานมหาวิทยาลัย จัดกิจกรรม ตรวจ 5 ส เมื่อวันที่ 13 กันยายน 2562 ภายใต้กิจกรรมสำนักงานสีเขียว</vt:lpstr>
      <vt:lpstr>  สำนักงานมหาวิทยาลัย ได้จัดโครงการปลูกผัก ผลไม้ไว้กินเอง สำนักงานมหาวิทยาลัย ณ ด้านหลังอาคารสำนักงานมหาวิทยาลัย เมื่อวันที่ 11 กันยายน 2562  </vt:lpstr>
      <vt:lpstr>กิจกรรม 5 ส Big Cleaning Day สำนักงานอธิการบดี ครั้งที่ 2/2561 ในวันอังคารที่ 4 กันยายน 2561 ณ อาคารสำนักงานอธิการบดี </vt:lpstr>
      <vt:lpstr>โครงการมหาวิทยาลัยแม่โจ้ มุ่งสู่มหาวิทยาลัยสีเขียว (Green University) วันที่ 24 เมษายน 2562</vt:lpstr>
      <vt:lpstr>โครงการฝึกอบรม ปี 2563</vt:lpstr>
      <vt:lpstr>งานนำเสนอ PowerPoint</vt:lpstr>
      <vt:lpstr>                                            กิจกรรมปี 63</vt:lpstr>
      <vt:lpstr>งานนำเสนอ PowerPoint</vt:lpstr>
      <vt:lpstr>งานนำเสนอ PowerPoint</vt:lpstr>
      <vt:lpstr>กิจกรรมฝึกซ้อมแผนอัคคีภัย ประจำปี 2563 13 กย 2563 โดยวิทยากรจากเทศบาลเมืองแม่โจ้ ณ อาคารแผ่พืชน์ และในช่วงบ่ายเป็นการฝึกซ้อมอพยพหนีไฟจากการจำลองเหตุการณ์เสมือนจริง ณ บริเวณอาคารสำนักงานมหาวิทยาลัย มหาวิทยาลัยแม่โจ้</vt:lpstr>
      <vt:lpstr>ประวัติการเข้ารับการฝึกอบรม</vt:lpstr>
      <vt:lpstr>2.1.2 กำหนดผู้รับผิดชอบด้านการอบรมแต่ละหลักสูตรมีความเหมาะสม</vt:lpstr>
      <vt:lpstr>2.2.1 การกำหนดผู้รับผิดชอบและแนวทางสื่อสารด้านสิ่งแวดล้อม</vt:lpstr>
      <vt:lpstr>2.2.2 การรณรงค์และประชาสัมพันธ์</vt:lpstr>
      <vt:lpstr>2.2.4 ช่องทางรับข้อเสนอแนะ ข้อคิดเห็นด้านสิ่งแวดล้อม</vt:lpstr>
      <vt:lpstr>งานนำเสนอ PowerPoint</vt:lpstr>
      <vt:lpstr>งานนำเสนอ PowerPoint</vt:lpstr>
      <vt:lpstr>งานนำเสนอ PowerPoint</vt:lpstr>
      <vt:lpstr>การแจ้งข้อเสนอแนะใน LINE</vt:lpstr>
      <vt:lpstr>งานนำเสนอ PowerPoint</vt:lpstr>
      <vt:lpstr>การประชุมติดตามการดำเนินงาน</vt:lpstr>
      <vt:lpstr>ตย รายงานปัญหาในการประชุม กก Green Office ครั้งที่ 8/2560  วันที่ 24 สค 2560</vt:lpstr>
      <vt:lpstr>ตย การรายงานปัญหาในการประชุม กก GreenOffice ครั้งที่ 4/2561 วันที่ 9 สค 2561</vt:lpstr>
      <vt:lpstr>ตย การรายงานปัญหาในการประชุม  ปี 2562  ครั้งที่ 1/2562วันที่ 28 กพ 2562 </vt:lpstr>
      <vt:lpstr>ตย รายงานปัญหาในการประชุม ปี 2563 วันที่ 17 มีค 2563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หมวด 2 การสื่อสารและสร้างจิตสำนึก</dc:title>
  <dc:creator>Natgrita Komolnark</dc:creator>
  <cp:lastModifiedBy>Natgrita Komolnark</cp:lastModifiedBy>
  <cp:revision>21</cp:revision>
  <dcterms:created xsi:type="dcterms:W3CDTF">2020-08-05T08:04:11Z</dcterms:created>
  <dcterms:modified xsi:type="dcterms:W3CDTF">2020-11-13T04:18:36Z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0x0101009B84E313EF3DE94F98E90C530D008CB6</vt:lpwstr>
  </property>
</Properties>
</file>