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7"/>
  </p:notesMasterIdLst>
  <p:handoutMasterIdLst>
    <p:handoutMasterId r:id="rId28"/>
  </p:handoutMasterIdLst>
  <p:sldIdLst>
    <p:sldId id="274" r:id="rId2"/>
    <p:sldId id="295" r:id="rId3"/>
    <p:sldId id="270" r:id="rId4"/>
    <p:sldId id="272" r:id="rId5"/>
    <p:sldId id="275" r:id="rId6"/>
    <p:sldId id="276" r:id="rId7"/>
    <p:sldId id="299" r:id="rId8"/>
    <p:sldId id="277" r:id="rId9"/>
    <p:sldId id="278" r:id="rId10"/>
    <p:sldId id="281" r:id="rId11"/>
    <p:sldId id="293" r:id="rId12"/>
    <p:sldId id="283" r:id="rId13"/>
    <p:sldId id="292" r:id="rId14"/>
    <p:sldId id="291" r:id="rId15"/>
    <p:sldId id="279" r:id="rId16"/>
    <p:sldId id="285" r:id="rId17"/>
    <p:sldId id="282" r:id="rId18"/>
    <p:sldId id="296" r:id="rId19"/>
    <p:sldId id="294" r:id="rId20"/>
    <p:sldId id="297" r:id="rId21"/>
    <p:sldId id="301" r:id="rId22"/>
    <p:sldId id="302" r:id="rId23"/>
    <p:sldId id="303" r:id="rId24"/>
    <p:sldId id="298" r:id="rId25"/>
    <p:sldId id="300" r:id="rId26"/>
  </p:sldIdLst>
  <p:sldSz cx="9144000" cy="6858000" type="screen4x3"/>
  <p:notesSz cx="6797675" cy="9926638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7EC23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5994" autoAdjust="0"/>
  </p:normalViewPr>
  <p:slideViewPr>
    <p:cSldViewPr>
      <p:cViewPr>
        <p:scale>
          <a:sx n="100" d="100"/>
          <a:sy n="100" d="100"/>
        </p:scale>
        <p:origin x="-672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untaporn.TUNTAPORN-PC\Desktop\&#3649;&#3610;&#3610;&#3619;&#3634;&#3618;&#3591;&#3634;&#3609;&#3612;&#3621;&#3585;&#3634;&#3619;&#3592;&#3633;&#3604;&#3595;&#3639;&#3657;&#3629;&#3592;&#3633;&#3604;&#3592;&#3657;&#3634;&#3591;&#3626;&#3636;&#3609;&#3588;&#3657;&#3634;&#3648;&#3611;&#3655;&#3609;&#3617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untaporn.TUNTAPORN-PC\Desktop\&#3649;&#3610;&#3610;&#3619;&#3634;&#3618;&#3591;&#3634;&#3609;&#3612;&#3621;&#3585;&#3634;&#3619;&#3592;&#3633;&#3604;&#3595;&#3639;&#3657;&#3629;&#3592;&#3633;&#3604;&#3592;&#3657;&#3634;&#3591;&#3626;&#3636;&#3609;&#3588;&#3657;&#3634;&#3648;&#3611;&#3655;&#3609;&#3617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th-TH" baseline="0">
                <a:solidFill>
                  <a:srgbClr val="9933FF"/>
                </a:solidFill>
              </a:rPr>
              <a:t>การจัดซื้อจัดจ้างสินค้าและบริการในสำนักงาน (</a:t>
            </a:r>
            <a:r>
              <a:rPr lang="en-US" baseline="0">
                <a:solidFill>
                  <a:srgbClr val="9933FF"/>
                </a:solidFill>
              </a:rPr>
              <a:t>Green </a:t>
            </a:r>
            <a:r>
              <a:rPr lang="en-US" sz="1600" baseline="0">
                <a:solidFill>
                  <a:srgbClr val="9933FF"/>
                </a:solidFill>
              </a:rPr>
              <a:t>Office</a:t>
            </a:r>
            <a:r>
              <a:rPr lang="th-TH" baseline="0">
                <a:solidFill>
                  <a:srgbClr val="9933FF"/>
                </a:solidFill>
              </a:rPr>
              <a:t>)</a:t>
            </a:r>
          </a:p>
        </c:rich>
      </c:tx>
      <c:layout>
        <c:manualLayout>
          <c:xMode val="edge"/>
          <c:yMode val="edge"/>
          <c:x val="0.17601409823772043"/>
          <c:y val="2.3258405548468447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[1]Sheet1!$A$3</c:f>
              <c:strCache>
                <c:ptCount val="1"/>
                <c:pt idx="0">
                  <c:v>มูลค่าการจัดซื้อจัดจ้างทั้งหมด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1.861083416417415E-2"/>
                  <c:y val="-2.0325203252033277E-3"/>
                </c:manualLayout>
              </c:layout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outEnd"/>
            <c:showVal val="1"/>
          </c:dLbls>
          <c:cat>
            <c:strRef>
              <c:f>[1]Sheet1!$B$2:$D$2</c:f>
              <c:strCache>
                <c:ptCount val="3"/>
                <c:pt idx="0">
                  <c:v>สินค้า</c:v>
                </c:pt>
                <c:pt idx="1">
                  <c:v>บริการ</c:v>
                </c:pt>
              </c:strCache>
            </c:strRef>
          </c:cat>
          <c:val>
            <c:numRef>
              <c:f>[1]Sheet1!$B$3:$D$3</c:f>
              <c:numCache>
                <c:formatCode>General</c:formatCode>
                <c:ptCount val="3"/>
                <c:pt idx="0">
                  <c:v>1982824.77</c:v>
                </c:pt>
                <c:pt idx="1">
                  <c:v>5406129.4900000002</c:v>
                </c:pt>
              </c:numCache>
            </c:numRef>
          </c:val>
        </c:ser>
        <c:ser>
          <c:idx val="1"/>
          <c:order val="1"/>
          <c:tx>
            <c:strRef>
              <c:f>[1]Sheet1!$A$4</c:f>
              <c:strCache>
                <c:ptCount val="1"/>
                <c:pt idx="0">
                  <c:v>มูลค่าการจัดซื้อจัดจ้างที่เป็นมิตรต่อสิ่งแวดล้อม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2.9245596543702145E-2"/>
                  <c:y val="0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6736401673640044E-2"/>
                  <c:y val="-2.2779768167494426E-17"/>
                </c:manualLayout>
              </c:layout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outEnd"/>
            <c:showVal val="1"/>
          </c:dLbls>
          <c:cat>
            <c:strRef>
              <c:f>[1]Sheet1!$B$2:$D$2</c:f>
              <c:strCache>
                <c:ptCount val="3"/>
                <c:pt idx="0">
                  <c:v>สินค้า</c:v>
                </c:pt>
                <c:pt idx="1">
                  <c:v>บริการ</c:v>
                </c:pt>
              </c:strCache>
            </c:strRef>
          </c:cat>
          <c:val>
            <c:numRef>
              <c:f>[1]Sheet1!$B$4:$D$4</c:f>
              <c:numCache>
                <c:formatCode>General</c:formatCode>
                <c:ptCount val="3"/>
                <c:pt idx="0">
                  <c:v>1917605.02</c:v>
                </c:pt>
                <c:pt idx="1">
                  <c:v>4822194.49</c:v>
                </c:pt>
              </c:numCache>
            </c:numRef>
          </c:val>
        </c:ser>
        <c:ser>
          <c:idx val="2"/>
          <c:order val="2"/>
          <c:tx>
            <c:strRef>
              <c:f>[1]Sheet1!$A$5</c:f>
              <c:strCache>
                <c:ptCount val="1"/>
                <c:pt idx="0">
                  <c:v>มูลค่าการจัดซื้อจัดจ้างทั่วไป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8596001859600128E-2"/>
                  <c:y val="-9.1119072669977594E-17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2.0455602045560087E-2"/>
                  <c:y val="-9.1119072669977594E-17"/>
                </c:manualLayout>
              </c:layout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outEnd"/>
            <c:showVal val="1"/>
          </c:dLbls>
          <c:cat>
            <c:strRef>
              <c:f>[1]Sheet1!$B$2:$D$2</c:f>
              <c:strCache>
                <c:ptCount val="3"/>
                <c:pt idx="0">
                  <c:v>สินค้า</c:v>
                </c:pt>
                <c:pt idx="1">
                  <c:v>บริการ</c:v>
                </c:pt>
              </c:strCache>
            </c:strRef>
          </c:cat>
          <c:val>
            <c:numRef>
              <c:f>[1]Sheet1!$B$5:$D$5</c:f>
              <c:numCache>
                <c:formatCode>General</c:formatCode>
                <c:ptCount val="3"/>
                <c:pt idx="0">
                  <c:v>65219.75</c:v>
                </c:pt>
                <c:pt idx="1">
                  <c:v>583935</c:v>
                </c:pt>
              </c:numCache>
            </c:numRef>
          </c:val>
        </c:ser>
        <c:gapWidth val="219"/>
        <c:axId val="79662464"/>
        <c:axId val="59098240"/>
      </c:barChart>
      <c:catAx>
        <c:axId val="796624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59098240"/>
        <c:crosses val="autoZero"/>
        <c:auto val="1"/>
        <c:lblAlgn val="ctr"/>
        <c:lblOffset val="100"/>
      </c:catAx>
      <c:valAx>
        <c:axId val="590982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796624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</c:dTable>
      <c:spPr>
        <a:noFill/>
        <a:ln w="25400">
          <a:noFill/>
        </a:ln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accent5">
          <a:lumMod val="50000"/>
        </a:schemeClr>
      </a:solidFill>
      <a:round/>
    </a:ln>
    <a:effectLst/>
  </c:spPr>
  <c:txPr>
    <a:bodyPr/>
    <a:lstStyle/>
    <a:p>
      <a:pPr>
        <a:defRPr baseline="0">
          <a:solidFill>
            <a:schemeClr val="accent1"/>
          </a:solidFill>
        </a:defRPr>
      </a:pPr>
      <a:endParaRPr lang="th-TH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th-TH" sz="1600" b="0" i="0" baseline="0">
                <a:solidFill>
                  <a:srgbClr val="FF0000"/>
                </a:solidFill>
                <a:effectLst/>
              </a:rPr>
              <a:t>ร้อยละการจัดซื้อจัดจ้างสินค้าและบริการในสำนักงาน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th-TH" sz="1600" b="0" i="0" baseline="0">
                <a:solidFill>
                  <a:srgbClr val="FF0000"/>
                </a:solidFill>
                <a:effectLst/>
              </a:rPr>
              <a:t> (</a:t>
            </a:r>
            <a:r>
              <a:rPr lang="en-US" sz="1600" b="0" i="0" baseline="0">
                <a:solidFill>
                  <a:srgbClr val="FF0000"/>
                </a:solidFill>
                <a:effectLst/>
              </a:rPr>
              <a:t>Green Office</a:t>
            </a:r>
            <a:r>
              <a:rPr lang="th-TH" sz="1600" b="0" i="0" baseline="0">
                <a:solidFill>
                  <a:srgbClr val="FF0000"/>
                </a:solidFill>
                <a:effectLst/>
              </a:rPr>
              <a:t>) </a:t>
            </a:r>
            <a:endParaRPr lang="th-TH" sz="1600" baseline="0">
              <a:solidFill>
                <a:srgbClr val="FF0000"/>
              </a:solidFill>
            </a:endParaRPr>
          </a:p>
        </c:rich>
      </c:tx>
      <c:layout/>
      <c:spPr>
        <a:noFill/>
        <a:ln w="25400">
          <a:noFill/>
        </a:ln>
      </c:spPr>
    </c:title>
    <c:view3D>
      <c:rotX val="30"/>
      <c:perspective val="0"/>
    </c:view3D>
    <c:plotArea>
      <c:layout/>
      <c:pie3DChart>
        <c:varyColors val="1"/>
        <c:ser>
          <c:idx val="0"/>
          <c:order val="0"/>
          <c:tx>
            <c:strRef>
              <c:f>[1]Sheet1!$A$30</c:f>
              <c:strCache>
                <c:ptCount val="1"/>
                <c:pt idx="0">
                  <c:v>สินค้า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ctr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[1]Sheet1!$B$29:$D$29</c:f>
              <c:strCache>
                <c:ptCount val="3"/>
                <c:pt idx="0">
                  <c:v>มูลค่าการจัดซื้อจัดจ้างทั้งหมด</c:v>
                </c:pt>
                <c:pt idx="1">
                  <c:v>มูลค่าการจัดซื้อจัดจ้างที่เป็นมิตรต่อสิ่งแวดล้อม</c:v>
                </c:pt>
                <c:pt idx="2">
                  <c:v>มูลค่าการจัดซื้อจัดจ้างทั่วไป</c:v>
                </c:pt>
              </c:strCache>
            </c:strRef>
          </c:cat>
          <c:val>
            <c:numRef>
              <c:f>[1]Sheet1!$B$30:$D$30</c:f>
              <c:numCache>
                <c:formatCode>General</c:formatCode>
                <c:ptCount val="3"/>
                <c:pt idx="0">
                  <c:v>100</c:v>
                </c:pt>
                <c:pt idx="1">
                  <c:v>96.710000000000008</c:v>
                </c:pt>
                <c:pt idx="2">
                  <c:v>3.29</c:v>
                </c:pt>
              </c:numCache>
            </c:numRef>
          </c:val>
        </c:ser>
        <c:ser>
          <c:idx val="1"/>
          <c:order val="1"/>
          <c:tx>
            <c:strRef>
              <c:f>[1]Sheet1!$A$31</c:f>
              <c:strCache>
                <c:ptCount val="1"/>
                <c:pt idx="0">
                  <c:v>บริการ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ctr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[1]Sheet1!$B$29:$D$29</c:f>
              <c:strCache>
                <c:ptCount val="3"/>
                <c:pt idx="0">
                  <c:v>มูลค่าการจัดซื้อจัดจ้างทั้งหมด</c:v>
                </c:pt>
                <c:pt idx="1">
                  <c:v>มูลค่าการจัดซื้อจัดจ้างที่เป็นมิตรต่อสิ่งแวดล้อม</c:v>
                </c:pt>
                <c:pt idx="2">
                  <c:v>มูลค่าการจัดซื้อจัดจ้างทั่วไป</c:v>
                </c:pt>
              </c:strCache>
            </c:strRef>
          </c:cat>
          <c:val>
            <c:numRef>
              <c:f>[1]Sheet1!$B$31:$D$31</c:f>
              <c:numCache>
                <c:formatCode>General</c:formatCode>
                <c:ptCount val="3"/>
                <c:pt idx="0">
                  <c:v>100</c:v>
                </c:pt>
                <c:pt idx="1">
                  <c:v>89.2</c:v>
                </c:pt>
                <c:pt idx="2">
                  <c:v>10.8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pPr>
              <a:defRPr/>
            </a:pPr>
            <a:fld id="{FA048ECF-4DE4-4971-A92A-F1555B3F6428}" type="datetimeFigureOut">
              <a:rPr lang="th-TH"/>
              <a:pPr>
                <a:defRPr/>
              </a:pPr>
              <a:t>14/06/60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pPr>
              <a:defRPr/>
            </a:pPr>
            <a:fld id="{2D450F40-438D-4388-BC0F-E8E6ADED40A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A380332B-5F82-493A-A751-A9B394F987DA}" type="datetimeFigureOut">
              <a:rPr lang="th-TH" smtClean="0"/>
              <a:pPr/>
              <a:t>14/06/60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1" tIns="44111" rIns="88221" bIns="44111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lIns="88221" tIns="44111" rIns="88221" bIns="44111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87A59D32-81AD-45B2-99FD-B63DD3222A7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juppt_4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9B253-BC65-4707-87C1-F2FC495314F5}" type="datetimeFigureOut">
              <a:rPr lang="th-TH"/>
              <a:pPr>
                <a:defRPr/>
              </a:pPr>
              <a:t>14/06/60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34C8-4FE4-46AA-9324-C2677903590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5927B-A978-43B0-90A1-4EC93BC07B81}" type="datetimeFigureOut">
              <a:rPr lang="th-TH"/>
              <a:pPr>
                <a:defRPr/>
              </a:pPr>
              <a:t>14/06/60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8DEDF-7736-4A67-937B-DE101BD9159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9F70-B784-4DCA-84D3-1E326160907F}" type="datetimeFigureOut">
              <a:rPr lang="th-TH"/>
              <a:pPr>
                <a:defRPr/>
              </a:pPr>
              <a:t>14/06/60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7A079-9710-4AA7-B927-B3CF665AAE9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juppt_4Abg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สี่เหลี่ยมผืนผ้า 8"/>
          <p:cNvSpPr/>
          <p:nvPr userDrawn="1"/>
        </p:nvSpPr>
        <p:spPr>
          <a:xfrm>
            <a:off x="-32" y="6383358"/>
            <a:ext cx="9144000" cy="142876"/>
          </a:xfrm>
          <a:prstGeom prst="rect">
            <a:avLst/>
          </a:prstGeom>
          <a:solidFill>
            <a:srgbClr val="7EC234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19061-2E41-47AC-8AE7-7E3BE43E1245}" type="datetimeFigureOut">
              <a:rPr lang="th-TH"/>
              <a:pPr>
                <a:defRPr/>
              </a:pPr>
              <a:t>14/06/60</a:t>
            </a:fld>
            <a:endParaRPr lang="th-TH"/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BF809-2978-48BF-B7EA-1EA6D32691D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622D-57BD-4BA7-88F0-31856A7D3014}" type="datetimeFigureOut">
              <a:rPr lang="th-TH"/>
              <a:pPr>
                <a:defRPr/>
              </a:pPr>
              <a:t>14/06/60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D8E58-75D7-4EFB-A723-20AA12C34CE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89DE-70EB-4930-B997-C54EBE33225E}" type="datetimeFigureOut">
              <a:rPr lang="th-TH"/>
              <a:pPr>
                <a:defRPr/>
              </a:pPr>
              <a:t>14/06/60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979DC-A868-4D0F-85E4-4DA93B107C3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B7710-3485-4D56-AD6C-6303E32A08CB}" type="datetimeFigureOut">
              <a:rPr lang="th-TH"/>
              <a:pPr>
                <a:defRPr/>
              </a:pPr>
              <a:t>14/06/60</a:t>
            </a:fld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C93C3-10CE-4D2A-8A1D-80FBCAD0E6F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45449-A194-4671-A905-C558A4031BC5}" type="datetimeFigureOut">
              <a:rPr lang="th-TH"/>
              <a:pPr>
                <a:defRPr/>
              </a:pPr>
              <a:t>14/06/60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6CAD3-B8D0-4890-AF13-D53ABF769BB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E8F3A-487B-4F5F-9E16-C3CD0AD09882}" type="datetimeFigureOut">
              <a:rPr lang="th-TH"/>
              <a:pPr>
                <a:defRPr/>
              </a:pPr>
              <a:t>14/06/60</a:t>
            </a:fld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338D7-B160-4D81-8165-FF19B6EDF5F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2992F-CA25-435D-8A49-917183A550D2}" type="datetimeFigureOut">
              <a:rPr lang="th-TH"/>
              <a:pPr>
                <a:defRPr/>
              </a:pPr>
              <a:t>14/06/60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9481D-24CD-42EF-8D2D-286B9F46352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DC9B2-DB82-4197-9E81-C39431DEF721}" type="datetimeFigureOut">
              <a:rPr lang="th-TH"/>
              <a:pPr>
                <a:defRPr/>
              </a:pPr>
              <a:t>14/06/60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C50A4-E2E8-4DE1-94BF-A7277AB5E7B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A2A625-44DC-4E19-BDAF-8886A7AA55DC}" type="datetimeFigureOut">
              <a:rPr lang="th-TH"/>
              <a:pPr>
                <a:defRPr/>
              </a:pPr>
              <a:t>14/06/60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A14E34-6C10-434B-AC13-C4F44F3EA65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85754" y="2584874"/>
            <a:ext cx="835824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th-TH" sz="5400" b="1" dirty="0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Angsana New" pitchFamily="18" charset="-34"/>
                <a:ea typeface="Times New Roman" pitchFamily="18" charset="0"/>
              </a:rPr>
              <a:t>        หมวดที่ 6 การจัดซื้อ และจัดจ้าง</a:t>
            </a:r>
          </a:p>
          <a:p>
            <a:pPr algn="ctr" eaLnBrk="0" hangingPunct="0">
              <a:defRPr/>
            </a:pPr>
            <a:r>
              <a:rPr lang="en-US" sz="5400" dirty="0" smtClean="0"/>
              <a:t>Green Procurement</a:t>
            </a:r>
            <a:endParaRPr lang="en-US" sz="5400" dirty="0">
              <a:solidFill>
                <a:srgbClr val="7030A0"/>
              </a:solidFill>
              <a:effectLst>
                <a:innerShdw blurRad="114300">
                  <a:prstClr val="black"/>
                </a:innerShdw>
              </a:effectLst>
              <a:latin typeface="Angsana New" pitchFamily="18" charset="-34"/>
            </a:endParaRPr>
          </a:p>
        </p:txBody>
      </p:sp>
    </p:spTree>
  </p:cSld>
  <p:clrMapOvr>
    <a:masterClrMapping/>
  </p:clrMapOvr>
  <p:transition advTm="268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14415" y="1069921"/>
            <a:ext cx="688597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900113" algn="l"/>
              </a:tabLst>
            </a:pPr>
            <a:r>
              <a:rPr lang="th-TH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UPC" pitchFamily="18" charset="-34"/>
                <a:cs typeface="AngsanaUPC" pitchFamily="18" charset="-34"/>
              </a:rPr>
              <a:t>การดำเนินงานตามนโยบายการจัดซื้อจัดจ้างของสำนักงานอธิการบดี</a:t>
            </a:r>
          </a:p>
          <a:p>
            <a:pPr algn="ctr" eaLnBrk="0" hangingPunct="0">
              <a:tabLst>
                <a:tab pos="900113" algn="l"/>
              </a:tabLst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ngsanaUPC" pitchFamily="18" charset="-34"/>
              <a:cs typeface="AngsanaUPC" pitchFamily="18" charset="-34"/>
            </a:endParaRPr>
          </a:p>
          <a:p>
            <a:pPr eaLnBrk="0" hangingPunct="0">
              <a:tabLst>
                <a:tab pos="900113" algn="l"/>
              </a:tabLst>
            </a:pPr>
            <a:endParaRPr lang="en-US" sz="2000" dirty="0"/>
          </a:p>
        </p:txBody>
      </p:sp>
      <p:graphicFrame>
        <p:nvGraphicFramePr>
          <p:cNvPr id="13" name="ตาราง 12"/>
          <p:cNvGraphicFramePr>
            <a:graphicFrameLocks noGrp="1"/>
          </p:cNvGraphicFramePr>
          <p:nvPr/>
        </p:nvGraphicFramePr>
        <p:xfrm>
          <a:off x="1259633" y="1844825"/>
          <a:ext cx="7200800" cy="4242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408"/>
                <a:gridCol w="3147156"/>
                <a:gridCol w="1360932"/>
                <a:gridCol w="2097304"/>
              </a:tblGrid>
              <a:tr h="579120">
                <a:tc>
                  <a:txBody>
                    <a:bodyPr/>
                    <a:lstStyle/>
                    <a:p>
                      <a:r>
                        <a:rPr lang="th-TH" sz="1400" dirty="0" smtClean="0"/>
                        <a:t>ลำดับ</a:t>
                      </a:r>
                      <a:endParaRPr lang="th-T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/>
                        <a:t>รายการ</a:t>
                      </a:r>
                      <a:endParaRPr lang="th-T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งบประมาณ (รวม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vat </a:t>
                      </a:r>
                      <a:r>
                        <a:rPr lang="th-TH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7%) (บาท)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เป็นไปตาม เกณฑ์สินค้าที่ เป็นมิตรกับ สิ่งแวดล้อม (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√)</a:t>
                      </a:r>
                      <a:endParaRPr lang="th-TH" sz="1600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th-TH" dirty="0" smtClean="0"/>
                        <a:t>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กระดาษถ่ายเอกสารหรืองานพิมพ์ทั่วไป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133,760.00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350" eaLnBrk="0" hangingPunc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5" dirty="0">
                          <a:latin typeface="TH Niramit AS"/>
                          <a:ea typeface="Times New Roman"/>
                          <a:cs typeface="Angsana New"/>
                        </a:rPr>
                        <a:t>1</a:t>
                      </a:r>
                      <a:r>
                        <a:rPr lang="en-US" sz="1600" b="1" dirty="0">
                          <a:latin typeface="TH Niramit AS"/>
                          <a:ea typeface="Times New Roman"/>
                          <a:cs typeface="Angsana New"/>
                        </a:rPr>
                        <a:t>33</a:t>
                      </a:r>
                      <a:r>
                        <a:rPr lang="en-US" sz="1600" b="1" spc="5" dirty="0">
                          <a:latin typeface="TH Niramit AS"/>
                          <a:ea typeface="Times New Roman"/>
                          <a:cs typeface="Angsana New"/>
                        </a:rPr>
                        <a:t>,7</a:t>
                      </a:r>
                      <a:r>
                        <a:rPr lang="en-US" sz="1600" b="1" dirty="0">
                          <a:latin typeface="TH Niramit AS"/>
                          <a:ea typeface="Times New Roman"/>
                          <a:cs typeface="Angsana New"/>
                        </a:rPr>
                        <a:t>60</a:t>
                      </a:r>
                      <a:r>
                        <a:rPr lang="en-US" sz="1600" b="1" spc="5" dirty="0">
                          <a:latin typeface="TH Niramit AS"/>
                          <a:ea typeface="Times New Roman"/>
                          <a:cs typeface="Angsana New"/>
                        </a:rPr>
                        <a:t>.</a:t>
                      </a:r>
                      <a:r>
                        <a:rPr lang="en-US" sz="1600" b="1" dirty="0">
                          <a:latin typeface="TH Niramit AS"/>
                          <a:ea typeface="Times New Roman"/>
                          <a:cs typeface="Angsana New"/>
                        </a:rPr>
                        <a:t>00</a:t>
                      </a:r>
                      <a:endParaRPr lang="en-US" sz="16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th-TH" dirty="0" smtClean="0"/>
                        <a:t>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ผลิตภัณฑ์ลบคำผิด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2,976.00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2,976.00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th-TH" dirty="0" smtClean="0"/>
                        <a:t>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เครื่องเรือนเหล็ก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27,000.00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27,000.00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th-TH" dirty="0" smtClean="0"/>
                        <a:t>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กระดาษชำระ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24,736.92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24,736.92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th-TH" dirty="0" smtClean="0"/>
                        <a:t>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แบตเตอรี่ปฐมภูมิ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45,494.00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45,494.00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th-TH" dirty="0" smtClean="0"/>
                        <a:t>6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ปากกาไวท์บอร์ด</a:t>
                      </a:r>
                      <a:endParaRPr lang="th-TH" sz="18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H Niramit AS" pitchFamily="2" charset="-34"/>
                          <a:cs typeface="TH Niramit AS" pitchFamily="2" charset="-34"/>
                        </a:rPr>
                        <a:t>1</a:t>
                      </a:r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,</a:t>
                      </a:r>
                      <a:r>
                        <a:rPr lang="en-US" sz="1600" dirty="0" smtClean="0">
                          <a:latin typeface="TH Niramit AS" pitchFamily="2" charset="-34"/>
                          <a:cs typeface="TH Niramit AS" pitchFamily="2" charset="-34"/>
                        </a:rPr>
                        <a:t>500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1,500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554197">
                <a:tc>
                  <a:txBody>
                    <a:bodyPr/>
                    <a:lstStyle/>
                    <a:p>
                      <a:r>
                        <a:rPr lang="th-TH" dirty="0" smtClean="0"/>
                        <a:t>7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เครื่องถ่ายเอกสาร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332,445.18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332,445.18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1643042" y="357166"/>
            <a:ext cx="56436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UPC" pitchFamily="18" charset="-34"/>
                <a:cs typeface="AngsanaUPC" pitchFamily="18" charset="-34"/>
              </a:rPr>
              <a:t>การดำเนินงานตามนโยบายการจัดซื้อจัดจ้างของสำนักงานอธิการบดี  (ต่อ)</a:t>
            </a:r>
          </a:p>
          <a:p>
            <a:endParaRPr lang="th-TH" sz="2000" b="1" dirty="0">
              <a:solidFill>
                <a:srgbClr val="FF0000"/>
              </a:solidFill>
              <a:latin typeface="Angsana News" pitchFamily="18" charset="-34"/>
              <a:cs typeface="Angsana News" pitchFamily="18" charset="-34"/>
            </a:endParaRPr>
          </a:p>
        </p:txBody>
      </p:sp>
      <p:graphicFrame>
        <p:nvGraphicFramePr>
          <p:cNvPr id="14" name="ตาราง 13"/>
          <p:cNvGraphicFramePr>
            <a:graphicFrameLocks noGrp="1"/>
          </p:cNvGraphicFramePr>
          <p:nvPr/>
        </p:nvGraphicFramePr>
        <p:xfrm>
          <a:off x="1259633" y="1124747"/>
          <a:ext cx="7200800" cy="5129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408"/>
                <a:gridCol w="3147156"/>
                <a:gridCol w="1360932"/>
                <a:gridCol w="2097304"/>
              </a:tblGrid>
              <a:tr h="619285">
                <a:tc>
                  <a:txBody>
                    <a:bodyPr/>
                    <a:lstStyle/>
                    <a:p>
                      <a:r>
                        <a:rPr lang="th-TH" sz="1400" dirty="0" smtClean="0"/>
                        <a:t>ลำดับ</a:t>
                      </a:r>
                      <a:endParaRPr lang="th-T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/>
                        <a:t>รายการ</a:t>
                      </a:r>
                      <a:endParaRPr lang="th-T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งบประมาณ (รวม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vat </a:t>
                      </a:r>
                      <a:r>
                        <a:rPr lang="th-TH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7%) (บาท)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เป็นไปตาม เกณฑ์สินค้าที่ เป็นมิตรกับ สิ่งแวดล้อม (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√)</a:t>
                      </a:r>
                      <a:endParaRPr lang="th-TH" sz="1600" dirty="0"/>
                    </a:p>
                  </a:txBody>
                  <a:tcPr/>
                </a:tc>
              </a:tr>
              <a:tr h="554097">
                <a:tc>
                  <a:txBody>
                    <a:bodyPr/>
                    <a:lstStyle/>
                    <a:p>
                      <a:r>
                        <a:rPr lang="th-TH" dirty="0" smtClean="0"/>
                        <a:t>8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เครื่องพิมพ์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29,500.00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350" eaLnBrk="0" hangingPunc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29,500.00</a:t>
                      </a:r>
                      <a:endParaRPr lang="en-US" sz="1600" dirty="0">
                        <a:latin typeface="TH Niramit AS" pitchFamily="2" charset="-34"/>
                        <a:ea typeface="Times New Roman"/>
                        <a:cs typeface="TH Niramit AS" pitchFamily="2" charset="-34"/>
                      </a:endParaRPr>
                    </a:p>
                  </a:txBody>
                  <a:tcPr marL="0" marR="0" marT="0" marB="0"/>
                </a:tc>
              </a:tr>
              <a:tr h="554097">
                <a:tc>
                  <a:txBody>
                    <a:bodyPr/>
                    <a:lstStyle/>
                    <a:p>
                      <a:r>
                        <a:rPr lang="th-TH" dirty="0" smtClean="0"/>
                        <a:t>9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ตลับหมึก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690,541.00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690,541.00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554097">
                <a:tc>
                  <a:txBody>
                    <a:bodyPr/>
                    <a:lstStyle/>
                    <a:p>
                      <a:r>
                        <a:rPr lang="th-TH" dirty="0" smtClean="0"/>
                        <a:t>10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สีทาอาคาร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ไม่มีข้อมูลการจัดซื้อจัดจ้าง*</a:t>
                      </a:r>
                      <a:endParaRPr lang="th-TH" sz="1600" dirty="0"/>
                    </a:p>
                  </a:txBody>
                  <a:tcPr/>
                </a:tc>
              </a:tr>
              <a:tr h="554097">
                <a:tc>
                  <a:txBody>
                    <a:bodyPr/>
                    <a:lstStyle/>
                    <a:p>
                      <a:r>
                        <a:rPr lang="th-TH" dirty="0" smtClean="0"/>
                        <a:t>11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ซองบรรจุภัณฑ์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5,059.00</a:t>
                      </a:r>
                      <a:endParaRPr lang="th-TH" sz="16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5,059.00</a:t>
                      </a:r>
                      <a:endParaRPr lang="th-TH" sz="16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554097">
                <a:tc>
                  <a:txBody>
                    <a:bodyPr/>
                    <a:lstStyle/>
                    <a:p>
                      <a:r>
                        <a:rPr lang="th-TH" dirty="0" smtClean="0"/>
                        <a:t>12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กล่องใส่เอกสาร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1,590.00</a:t>
                      </a:r>
                      <a:endParaRPr lang="th-TH" sz="16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1,590.00</a:t>
                      </a:r>
                      <a:endParaRPr lang="th-TH" sz="16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554097">
                <a:tc>
                  <a:txBody>
                    <a:bodyPr/>
                    <a:lstStyle/>
                    <a:p>
                      <a:r>
                        <a:rPr lang="th-TH" dirty="0" smtClean="0"/>
                        <a:t>13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รถยนต์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ไม่มีข้อมูลการจัดซื้อจัดจ้าง*</a:t>
                      </a:r>
                      <a:endParaRPr lang="th-TH" dirty="0"/>
                    </a:p>
                  </a:txBody>
                  <a:tcPr/>
                </a:tc>
              </a:tr>
              <a:tr h="592634">
                <a:tc>
                  <a:txBody>
                    <a:bodyPr/>
                    <a:lstStyle/>
                    <a:p>
                      <a:r>
                        <a:rPr lang="th-TH" dirty="0" smtClean="0"/>
                        <a:t>14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บริการทำความสะอาด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4,566,653.00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4,566,653.00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592634">
                <a:tc>
                  <a:txBody>
                    <a:bodyPr/>
                    <a:lstStyle/>
                    <a:p>
                      <a:r>
                        <a:rPr lang="th-TH" dirty="0" smtClean="0"/>
                        <a:t>15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บริการโรงแรม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3035" eaLnBrk="0" hangingPunct="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H Niramit AS"/>
                          <a:ea typeface="Times New Roman"/>
                          <a:cs typeface="Angsana New"/>
                        </a:rPr>
                        <a:t>6</a:t>
                      </a:r>
                      <a:r>
                        <a:rPr lang="en-US" sz="1200" b="1" spc="5" dirty="0">
                          <a:latin typeface="TH Niramit AS"/>
                          <a:ea typeface="Times New Roman"/>
                          <a:cs typeface="Angsana New"/>
                        </a:rPr>
                        <a:t>32,5</a:t>
                      </a:r>
                      <a:r>
                        <a:rPr lang="en-US" sz="1200" b="1" dirty="0">
                          <a:latin typeface="TH Niramit AS"/>
                          <a:ea typeface="Times New Roman"/>
                          <a:cs typeface="Angsana New"/>
                        </a:rPr>
                        <a:t>8</a:t>
                      </a:r>
                      <a:r>
                        <a:rPr lang="en-US" sz="1200" b="1" spc="5" dirty="0">
                          <a:latin typeface="TH Niramit AS"/>
                          <a:ea typeface="Times New Roman"/>
                          <a:cs typeface="Angsana New"/>
                        </a:rPr>
                        <a:t>5.00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165" eaLnBrk="0" hangingPunc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5" dirty="0">
                          <a:latin typeface="TH Niramit AS"/>
                          <a:ea typeface="Times New Roman"/>
                          <a:cs typeface="Angsana New"/>
                        </a:rPr>
                        <a:t>4</a:t>
                      </a:r>
                      <a:r>
                        <a:rPr lang="en-US" sz="1200" b="1" dirty="0">
                          <a:latin typeface="TH Niramit AS"/>
                          <a:ea typeface="Times New Roman"/>
                          <a:cs typeface="Angsana New"/>
                        </a:rPr>
                        <a:t>8</a:t>
                      </a:r>
                      <a:r>
                        <a:rPr lang="en-US" sz="1200" b="1" spc="5" dirty="0">
                          <a:latin typeface="TH Niramit AS"/>
                          <a:ea typeface="Times New Roman"/>
                          <a:cs typeface="Angsana New"/>
                        </a:rPr>
                        <a:t>,</a:t>
                      </a:r>
                      <a:r>
                        <a:rPr lang="en-US" sz="1200" b="1" dirty="0">
                          <a:latin typeface="TH Niramit AS"/>
                          <a:ea typeface="Times New Roman"/>
                          <a:cs typeface="Angsana New"/>
                        </a:rPr>
                        <a:t>650</a:t>
                      </a:r>
                      <a:r>
                        <a:rPr lang="en-US" sz="1200" b="1" spc="5" dirty="0">
                          <a:latin typeface="TH Niramit AS"/>
                          <a:ea typeface="Times New Roman"/>
                          <a:cs typeface="Angsana New"/>
                        </a:rPr>
                        <a:t>.</a:t>
                      </a:r>
                      <a:r>
                        <a:rPr lang="en-US" sz="1200" b="1" dirty="0">
                          <a:latin typeface="TH Niramit AS"/>
                          <a:ea typeface="Times New Roman"/>
                          <a:cs typeface="Angsana New"/>
                        </a:rPr>
                        <a:t>00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115616" y="260648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900113" algn="l"/>
              </a:tabLst>
            </a:pPr>
            <a:r>
              <a:rPr lang="th-TH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UPC" pitchFamily="18" charset="-34"/>
                <a:cs typeface="AngsanaUPC" pitchFamily="18" charset="-34"/>
              </a:rPr>
              <a:t>การดำเนินงานตามนโยบายการจัดซื้อจัดจ้างของสำนักงานอธิการบดี  (ต่อ)</a:t>
            </a:r>
          </a:p>
          <a:p>
            <a:pPr eaLnBrk="0" hangingPunct="0">
              <a:tabLst>
                <a:tab pos="900113" algn="l"/>
              </a:tabLst>
            </a:pPr>
            <a:endParaRPr lang="th-TH" b="1" dirty="0" smtClean="0">
              <a:solidFill>
                <a:schemeClr val="tx1">
                  <a:lumMod val="75000"/>
                  <a:lumOff val="25000"/>
                </a:schemeClr>
              </a:solidFill>
              <a:latin typeface="Angsana News" pitchFamily="18" charset="-34"/>
              <a:cs typeface="Angsana News" pitchFamily="18" charset="-34"/>
            </a:endParaRPr>
          </a:p>
          <a:p>
            <a:pPr eaLnBrk="0" hangingPunct="0">
              <a:tabLst>
                <a:tab pos="900113" algn="l"/>
              </a:tabLst>
            </a:pPr>
            <a:endParaRPr lang="th-TH" b="1" dirty="0" smtClean="0">
              <a:solidFill>
                <a:schemeClr val="tx1">
                  <a:lumMod val="75000"/>
                  <a:lumOff val="25000"/>
                </a:schemeClr>
              </a:solidFill>
              <a:latin typeface="Angsana News" pitchFamily="18" charset="-34"/>
              <a:cs typeface="Angsana News" pitchFamily="18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1259632" y="764709"/>
          <a:ext cx="7200800" cy="5662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408"/>
                <a:gridCol w="3147156"/>
                <a:gridCol w="1360932"/>
                <a:gridCol w="2097304"/>
              </a:tblGrid>
              <a:tr h="577674">
                <a:tc>
                  <a:txBody>
                    <a:bodyPr/>
                    <a:lstStyle/>
                    <a:p>
                      <a:r>
                        <a:rPr lang="th-TH" sz="1400" dirty="0" smtClean="0"/>
                        <a:t>ลำดับ</a:t>
                      </a:r>
                      <a:endParaRPr lang="th-T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/>
                        <a:t>รายการ</a:t>
                      </a:r>
                      <a:endParaRPr lang="th-T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งบประมาณ (รวม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vat </a:t>
                      </a:r>
                      <a:r>
                        <a:rPr lang="th-TH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7%) (บาท)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เป็นไปตาม เกณฑ์สินค้าที่ เป็นมิตรกับ สิ่งแวดล้อม (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√)</a:t>
                      </a:r>
                      <a:endParaRPr lang="th-TH" sz="1600" dirty="0"/>
                    </a:p>
                  </a:txBody>
                  <a:tcPr/>
                </a:tc>
              </a:tr>
              <a:tr h="516865">
                <a:tc>
                  <a:txBody>
                    <a:bodyPr/>
                    <a:lstStyle/>
                    <a:p>
                      <a:r>
                        <a:rPr lang="th-TH" dirty="0" smtClean="0"/>
                        <a:t>16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บริการเช่าเครื่องถ่ายเอกสาร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680" eaLnBrk="0" hangingPunct="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5" dirty="0">
                          <a:latin typeface="TH Niramit AS"/>
                          <a:ea typeface="Times New Roman"/>
                          <a:cs typeface="Angsana New"/>
                        </a:rPr>
                        <a:t>77,</a:t>
                      </a:r>
                      <a:r>
                        <a:rPr lang="en-US" sz="1200" b="1" dirty="0">
                          <a:latin typeface="TH Niramit AS"/>
                          <a:ea typeface="Times New Roman"/>
                          <a:cs typeface="Angsana New"/>
                        </a:rPr>
                        <a:t>200</a:t>
                      </a:r>
                      <a:r>
                        <a:rPr lang="en-US" sz="1200" b="1" spc="5" dirty="0">
                          <a:latin typeface="TH Niramit AS"/>
                          <a:ea typeface="Times New Roman"/>
                          <a:cs typeface="Angsana New"/>
                        </a:rPr>
                        <a:t>.</a:t>
                      </a:r>
                      <a:r>
                        <a:rPr lang="en-US" sz="1200" b="1" dirty="0">
                          <a:latin typeface="TH Niramit AS"/>
                          <a:ea typeface="Times New Roman"/>
                          <a:cs typeface="Angsana New"/>
                        </a:rPr>
                        <a:t>00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1135" eaLnBrk="0" hangingPunc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5" dirty="0">
                          <a:latin typeface="TH Niramit AS"/>
                          <a:ea typeface="Times New Roman"/>
                          <a:cs typeface="Angsana New"/>
                        </a:rPr>
                        <a:t>77,</a:t>
                      </a:r>
                      <a:r>
                        <a:rPr lang="en-US" sz="1200" b="1" dirty="0">
                          <a:latin typeface="TH Niramit AS"/>
                          <a:ea typeface="Times New Roman"/>
                          <a:cs typeface="Angsana New"/>
                        </a:rPr>
                        <a:t>200</a:t>
                      </a:r>
                      <a:r>
                        <a:rPr lang="en-US" sz="1200" b="1" spc="5" dirty="0">
                          <a:latin typeface="TH Niramit AS"/>
                          <a:ea typeface="Times New Roman"/>
                          <a:cs typeface="Angsana New"/>
                        </a:rPr>
                        <a:t>.</a:t>
                      </a:r>
                      <a:r>
                        <a:rPr lang="en-US" sz="1200" b="1" dirty="0">
                          <a:latin typeface="TH Niramit AS"/>
                          <a:ea typeface="Times New Roman"/>
                          <a:cs typeface="Angsana New"/>
                        </a:rPr>
                        <a:t>00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</a:tr>
              <a:tr h="516865">
                <a:tc>
                  <a:txBody>
                    <a:bodyPr/>
                    <a:lstStyle/>
                    <a:p>
                      <a:r>
                        <a:rPr lang="th-TH" dirty="0" smtClean="0"/>
                        <a:t>17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บริการซ่อมแซมและบำรุงรักษา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5745" eaLnBrk="0" hangingPunct="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129,691.49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 eaLnBrk="0" hangingPunc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129,691.29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</a:tr>
              <a:tr h="516865">
                <a:tc>
                  <a:txBody>
                    <a:bodyPr/>
                    <a:lstStyle/>
                    <a:p>
                      <a:r>
                        <a:rPr lang="th-TH" dirty="0" smtClean="0"/>
                        <a:t>18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วัสดุสำนักงาน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5745" eaLnBrk="0" hangingPunct="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5" dirty="0">
                          <a:latin typeface="TH Niramit AS"/>
                          <a:ea typeface="Times New Roman"/>
                          <a:cs typeface="Angsana New"/>
                        </a:rPr>
                        <a:t>7</a:t>
                      </a:r>
                      <a:r>
                        <a:rPr lang="en-US" sz="1200" b="1" dirty="0">
                          <a:latin typeface="TH Niramit AS"/>
                          <a:ea typeface="Times New Roman"/>
                          <a:cs typeface="Angsana New"/>
                        </a:rPr>
                        <a:t>5</a:t>
                      </a:r>
                      <a:r>
                        <a:rPr lang="en-US" sz="1200" b="1" spc="5" dirty="0">
                          <a:latin typeface="TH Niramit AS"/>
                          <a:ea typeface="Times New Roman"/>
                          <a:cs typeface="Angsana New"/>
                        </a:rPr>
                        <a:t>,4</a:t>
                      </a:r>
                      <a:r>
                        <a:rPr lang="en-US" sz="1200" b="1" dirty="0">
                          <a:latin typeface="TH Niramit AS"/>
                          <a:ea typeface="Times New Roman"/>
                          <a:cs typeface="Angsana New"/>
                        </a:rPr>
                        <a:t>9</a:t>
                      </a:r>
                      <a:r>
                        <a:rPr lang="en-US" sz="1200" b="1" spc="5" dirty="0">
                          <a:latin typeface="TH Niramit AS"/>
                          <a:ea typeface="Times New Roman"/>
                          <a:cs typeface="Angsana New"/>
                        </a:rPr>
                        <a:t>1.7</a:t>
                      </a:r>
                      <a:r>
                        <a:rPr lang="en-US" sz="1200" b="1" dirty="0">
                          <a:latin typeface="TH Niramit AS"/>
                          <a:ea typeface="Times New Roman"/>
                          <a:cs typeface="Angsana New"/>
                        </a:rPr>
                        <a:t>5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 eaLnBrk="0" hangingPunc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5" dirty="0">
                          <a:latin typeface="TH Niramit AS"/>
                          <a:ea typeface="Times New Roman"/>
                          <a:cs typeface="Angsana New"/>
                        </a:rPr>
                        <a:t>1</a:t>
                      </a:r>
                      <a:r>
                        <a:rPr lang="en-US" sz="1200" b="1" dirty="0">
                          <a:latin typeface="TH Niramit AS"/>
                          <a:ea typeface="Times New Roman"/>
                          <a:cs typeface="Angsana New"/>
                        </a:rPr>
                        <a:t>0</a:t>
                      </a:r>
                      <a:r>
                        <a:rPr lang="en-US" sz="1200" b="1" spc="5" dirty="0">
                          <a:latin typeface="TH Niramit AS"/>
                          <a:ea typeface="Times New Roman"/>
                          <a:cs typeface="Angsana New"/>
                        </a:rPr>
                        <a:t>,</a:t>
                      </a:r>
                      <a:r>
                        <a:rPr lang="en-US" sz="1200" b="1" dirty="0">
                          <a:latin typeface="TH Niramit AS"/>
                          <a:ea typeface="Times New Roman"/>
                          <a:cs typeface="Angsana New"/>
                        </a:rPr>
                        <a:t>2</a:t>
                      </a:r>
                      <a:r>
                        <a:rPr lang="en-US" sz="1200" b="1" spc="5" dirty="0">
                          <a:latin typeface="TH Niramit AS"/>
                          <a:ea typeface="Times New Roman"/>
                          <a:cs typeface="Angsana New"/>
                        </a:rPr>
                        <a:t>7</a:t>
                      </a:r>
                      <a:r>
                        <a:rPr lang="en-US" sz="1200" b="1" dirty="0">
                          <a:latin typeface="TH Niramit AS"/>
                          <a:ea typeface="Times New Roman"/>
                          <a:cs typeface="Angsana New"/>
                        </a:rPr>
                        <a:t>2</a:t>
                      </a:r>
                      <a:r>
                        <a:rPr lang="en-US" sz="1200" b="1" spc="5" dirty="0">
                          <a:latin typeface="TH Niramit AS"/>
                          <a:ea typeface="Times New Roman"/>
                          <a:cs typeface="Angsana New"/>
                        </a:rPr>
                        <a:t>.</a:t>
                      </a:r>
                      <a:r>
                        <a:rPr lang="en-US" sz="1200" b="1" dirty="0">
                          <a:latin typeface="TH Niramit AS"/>
                          <a:ea typeface="Times New Roman"/>
                          <a:cs typeface="Angsana New"/>
                        </a:rPr>
                        <a:t>00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</a:tr>
              <a:tr h="516865">
                <a:tc>
                  <a:txBody>
                    <a:bodyPr/>
                    <a:lstStyle/>
                    <a:p>
                      <a:r>
                        <a:rPr lang="th-TH" dirty="0" smtClean="0"/>
                        <a:t>19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วัสดุไฟฟ้าและวิทยุ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7960" eaLnBrk="0" hangingPunct="0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10" dirty="0">
                          <a:latin typeface="TH Niramit AS"/>
                          <a:ea typeface="Times New Roman"/>
                          <a:cs typeface="Angsana New"/>
                        </a:rPr>
                        <a:t>1</a:t>
                      </a:r>
                      <a:r>
                        <a:rPr lang="en-US" sz="1200" b="1" spc="5" dirty="0">
                          <a:latin typeface="TH Niramit AS"/>
                          <a:ea typeface="Times New Roman"/>
                          <a:cs typeface="Angsana New"/>
                        </a:rPr>
                        <a:t>33</a:t>
                      </a:r>
                      <a:r>
                        <a:rPr lang="en-US" sz="1200" b="1" spc="10" dirty="0">
                          <a:latin typeface="TH Niramit AS"/>
                          <a:ea typeface="Times New Roman"/>
                          <a:cs typeface="Angsana New"/>
                        </a:rPr>
                        <a:t>,1</a:t>
                      </a:r>
                      <a:r>
                        <a:rPr lang="en-US" sz="1200" b="1" spc="5" dirty="0">
                          <a:latin typeface="TH Niramit AS"/>
                          <a:ea typeface="Times New Roman"/>
                          <a:cs typeface="Angsana New"/>
                        </a:rPr>
                        <a:t>4</a:t>
                      </a:r>
                      <a:r>
                        <a:rPr lang="en-US" sz="1200" b="1" spc="10" dirty="0">
                          <a:latin typeface="TH Niramit AS"/>
                          <a:ea typeface="Times New Roman"/>
                          <a:cs typeface="Angsana New"/>
                        </a:rPr>
                        <a:t>6</a:t>
                      </a:r>
                      <a:r>
                        <a:rPr lang="en-US" sz="1200" b="1" spc="5" dirty="0">
                          <a:latin typeface="TH Niramit AS"/>
                          <a:ea typeface="Times New Roman"/>
                          <a:cs typeface="Angsana New"/>
                        </a:rPr>
                        <a:t>.</a:t>
                      </a:r>
                      <a:r>
                        <a:rPr lang="en-US" sz="1200" b="1" spc="10" dirty="0">
                          <a:latin typeface="TH Niramit AS"/>
                          <a:ea typeface="Times New Roman"/>
                          <a:cs typeface="Angsana New"/>
                        </a:rPr>
                        <a:t>8</a:t>
                      </a:r>
                      <a:r>
                        <a:rPr lang="en-US" sz="1200" b="1" dirty="0">
                          <a:latin typeface="TH Niramit AS"/>
                          <a:ea typeface="Times New Roman"/>
                          <a:cs typeface="Angsana New"/>
                        </a:rPr>
                        <a:t>0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5415" eaLnBrk="0" hangingPunc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10" dirty="0">
                          <a:latin typeface="TH Niramit AS"/>
                          <a:ea typeface="Times New Roman"/>
                          <a:cs typeface="Angsana New"/>
                        </a:rPr>
                        <a:t>1</a:t>
                      </a:r>
                      <a:r>
                        <a:rPr lang="en-US" sz="1200" b="1" spc="5" dirty="0">
                          <a:latin typeface="TH Niramit AS"/>
                          <a:ea typeface="Times New Roman"/>
                          <a:cs typeface="Angsana New"/>
                        </a:rPr>
                        <a:t>33</a:t>
                      </a:r>
                      <a:r>
                        <a:rPr lang="en-US" sz="1200" b="1" spc="10" dirty="0">
                          <a:latin typeface="TH Niramit AS"/>
                          <a:ea typeface="Times New Roman"/>
                          <a:cs typeface="Angsana New"/>
                        </a:rPr>
                        <a:t>,1</a:t>
                      </a:r>
                      <a:r>
                        <a:rPr lang="en-US" sz="1200" b="1" spc="5" dirty="0">
                          <a:latin typeface="TH Niramit AS"/>
                          <a:ea typeface="Times New Roman"/>
                          <a:cs typeface="Angsana New"/>
                        </a:rPr>
                        <a:t>4</a:t>
                      </a:r>
                      <a:r>
                        <a:rPr lang="en-US" sz="1200" b="1" spc="10" dirty="0">
                          <a:latin typeface="TH Niramit AS"/>
                          <a:ea typeface="Times New Roman"/>
                          <a:cs typeface="Angsana New"/>
                        </a:rPr>
                        <a:t>6</a:t>
                      </a:r>
                      <a:r>
                        <a:rPr lang="en-US" sz="1200" b="1" spc="5" dirty="0">
                          <a:latin typeface="TH Niramit AS"/>
                          <a:ea typeface="Times New Roman"/>
                          <a:cs typeface="Angsana New"/>
                        </a:rPr>
                        <a:t>.</a:t>
                      </a:r>
                      <a:r>
                        <a:rPr lang="en-US" sz="1200" b="1" spc="10" dirty="0">
                          <a:latin typeface="TH Niramit AS"/>
                          <a:ea typeface="Times New Roman"/>
                          <a:cs typeface="Angsana New"/>
                        </a:rPr>
                        <a:t>8</a:t>
                      </a:r>
                      <a:r>
                        <a:rPr lang="en-US" sz="1200" b="1" dirty="0">
                          <a:latin typeface="TH Niramit AS"/>
                          <a:ea typeface="Times New Roman"/>
                          <a:cs typeface="Angsana New"/>
                        </a:rPr>
                        <a:t>0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</a:tr>
              <a:tr h="516865">
                <a:tc>
                  <a:txBody>
                    <a:bodyPr/>
                    <a:lstStyle/>
                    <a:p>
                      <a:r>
                        <a:rPr lang="th-TH" dirty="0" smtClean="0"/>
                        <a:t>20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ครุภัณฑ์สำนักงาน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990" eaLnBrk="0" hangingPunct="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5" dirty="0">
                          <a:latin typeface="TH Niramit AS"/>
                          <a:ea typeface="Times New Roman"/>
                          <a:cs typeface="Angsana New"/>
                        </a:rPr>
                        <a:t>1</a:t>
                      </a:r>
                      <a:r>
                        <a:rPr lang="en-US" sz="1200" b="1" dirty="0">
                          <a:latin typeface="TH Niramit AS"/>
                          <a:ea typeface="Times New Roman"/>
                          <a:cs typeface="Angsana New"/>
                        </a:rPr>
                        <a:t>05</a:t>
                      </a:r>
                      <a:r>
                        <a:rPr lang="en-US" sz="1200" b="1" spc="5" dirty="0">
                          <a:latin typeface="TH Niramit AS"/>
                          <a:ea typeface="Times New Roman"/>
                          <a:cs typeface="Angsana New"/>
                        </a:rPr>
                        <a:t>,</a:t>
                      </a:r>
                      <a:r>
                        <a:rPr lang="en-US" sz="1200" b="1" dirty="0">
                          <a:latin typeface="TH Niramit AS"/>
                          <a:ea typeface="Times New Roman"/>
                          <a:cs typeface="Angsana New"/>
                        </a:rPr>
                        <a:t>500</a:t>
                      </a:r>
                      <a:r>
                        <a:rPr lang="en-US" sz="1200" b="1" spc="5" dirty="0">
                          <a:latin typeface="TH Niramit AS"/>
                          <a:ea typeface="Times New Roman"/>
                          <a:cs typeface="Angsana New"/>
                        </a:rPr>
                        <a:t>.</a:t>
                      </a:r>
                      <a:r>
                        <a:rPr lang="en-US" sz="1200" b="1" dirty="0">
                          <a:latin typeface="TH Niramit AS"/>
                          <a:ea typeface="Times New Roman"/>
                          <a:cs typeface="Angsana New"/>
                        </a:rPr>
                        <a:t>00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1445" eaLnBrk="0" hangingPunc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5" dirty="0">
                          <a:latin typeface="TH Niramit AS"/>
                          <a:ea typeface="Times New Roman"/>
                          <a:cs typeface="Angsana New"/>
                        </a:rPr>
                        <a:t>1</a:t>
                      </a:r>
                      <a:r>
                        <a:rPr lang="en-US" sz="1200" b="1" dirty="0">
                          <a:latin typeface="TH Niramit AS"/>
                          <a:ea typeface="Times New Roman"/>
                          <a:cs typeface="Angsana New"/>
                        </a:rPr>
                        <a:t>05</a:t>
                      </a:r>
                      <a:r>
                        <a:rPr lang="en-US" sz="1200" b="1" spc="5" dirty="0">
                          <a:latin typeface="TH Niramit AS"/>
                          <a:ea typeface="Times New Roman"/>
                          <a:cs typeface="Angsana New"/>
                        </a:rPr>
                        <a:t>,</a:t>
                      </a:r>
                      <a:r>
                        <a:rPr lang="en-US" sz="1200" b="1" dirty="0">
                          <a:latin typeface="TH Niramit AS"/>
                          <a:ea typeface="Times New Roman"/>
                          <a:cs typeface="Angsana New"/>
                        </a:rPr>
                        <a:t>500</a:t>
                      </a:r>
                      <a:r>
                        <a:rPr lang="en-US" sz="1200" b="1" spc="5" dirty="0">
                          <a:latin typeface="TH Niramit AS"/>
                          <a:ea typeface="Times New Roman"/>
                          <a:cs typeface="Angsana New"/>
                        </a:rPr>
                        <a:t>.</a:t>
                      </a:r>
                      <a:r>
                        <a:rPr lang="en-US" sz="1200" b="1" dirty="0">
                          <a:latin typeface="TH Niramit AS"/>
                          <a:ea typeface="Times New Roman"/>
                          <a:cs typeface="Angsana New"/>
                        </a:rPr>
                        <a:t>00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</a:tr>
              <a:tr h="516865">
                <a:tc>
                  <a:txBody>
                    <a:bodyPr/>
                    <a:lstStyle/>
                    <a:p>
                      <a:r>
                        <a:rPr lang="th-TH" dirty="0" smtClean="0"/>
                        <a:t>21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ครุภัณฑ์ยานพาหนะและขนส่ง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2720" eaLnBrk="0" hangingPunct="0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H Niramit AS"/>
                          <a:ea typeface="Times New Roman"/>
                          <a:cs typeface="Angsana New"/>
                        </a:rPr>
                        <a:t>2</a:t>
                      </a:r>
                      <a:r>
                        <a:rPr lang="en-US" sz="1200" b="1" spc="5" dirty="0">
                          <a:latin typeface="TH Niramit AS"/>
                          <a:ea typeface="Times New Roman"/>
                          <a:cs typeface="Angsana New"/>
                        </a:rPr>
                        <a:t>74,</a:t>
                      </a:r>
                      <a:r>
                        <a:rPr lang="en-US" sz="1200" b="1" dirty="0">
                          <a:latin typeface="TH Niramit AS"/>
                          <a:ea typeface="Times New Roman"/>
                          <a:cs typeface="Angsana New"/>
                        </a:rPr>
                        <a:t>000</a:t>
                      </a:r>
                      <a:r>
                        <a:rPr lang="en-US" sz="1200" b="1" spc="5" dirty="0">
                          <a:latin typeface="TH Niramit AS"/>
                          <a:ea typeface="Times New Roman"/>
                          <a:cs typeface="Angsana New"/>
                        </a:rPr>
                        <a:t>.</a:t>
                      </a:r>
                      <a:r>
                        <a:rPr lang="en-US" sz="1200" b="1" dirty="0">
                          <a:latin typeface="TH Niramit AS"/>
                          <a:ea typeface="Times New Roman"/>
                          <a:cs typeface="Angsana New"/>
                        </a:rPr>
                        <a:t>00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175" eaLnBrk="0" hangingPunc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H Niramit AS"/>
                          <a:ea typeface="Times New Roman"/>
                          <a:cs typeface="Angsana New"/>
                        </a:rPr>
                        <a:t>2</a:t>
                      </a:r>
                      <a:r>
                        <a:rPr lang="en-US" sz="1200" b="1" spc="5" dirty="0">
                          <a:latin typeface="TH Niramit AS"/>
                          <a:ea typeface="Times New Roman"/>
                          <a:cs typeface="Angsana New"/>
                        </a:rPr>
                        <a:t>74,</a:t>
                      </a:r>
                      <a:r>
                        <a:rPr lang="en-US" sz="1200" b="1" dirty="0">
                          <a:latin typeface="TH Niramit AS"/>
                          <a:ea typeface="Times New Roman"/>
                          <a:cs typeface="Angsana New"/>
                        </a:rPr>
                        <a:t>000</a:t>
                      </a:r>
                      <a:r>
                        <a:rPr lang="en-US" sz="1200" b="1" spc="5" dirty="0">
                          <a:latin typeface="TH Niramit AS"/>
                          <a:ea typeface="Times New Roman"/>
                          <a:cs typeface="Angsana New"/>
                        </a:rPr>
                        <a:t>.</a:t>
                      </a:r>
                      <a:r>
                        <a:rPr lang="en-US" sz="1200" b="1" dirty="0">
                          <a:latin typeface="TH Niramit AS"/>
                          <a:ea typeface="Times New Roman"/>
                          <a:cs typeface="Angsana New"/>
                        </a:rPr>
                        <a:t>00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</a:tr>
              <a:tr h="552814">
                <a:tc>
                  <a:txBody>
                    <a:bodyPr/>
                    <a:lstStyle/>
                    <a:p>
                      <a:r>
                        <a:rPr lang="th-TH" dirty="0" smtClean="0"/>
                        <a:t>22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ครุภัณฑ์งานบ้านงานครัว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6060" eaLnBrk="0" hangingPunct="0"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r>
                        <a:rPr lang="en-US" sz="12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100,084.12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 eaLnBrk="0" hangingPunct="0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2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100,084.12</a:t>
                      </a:r>
                      <a:endParaRPr lang="en-US" sz="12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</a:tr>
              <a:tr h="223597">
                <a:tc gridSpan="2">
                  <a:txBody>
                    <a:bodyPr/>
                    <a:lstStyle/>
                    <a:p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รวมการจัดซื้อจัดจ้างทั้งหมด</a:t>
                      </a:r>
                      <a:endParaRPr lang="th-TH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6060" eaLnBrk="0" hangingPunct="0"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r>
                        <a:rPr lang="th-TH" sz="20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7,388</a:t>
                      </a:r>
                      <a:r>
                        <a:rPr lang="en-US" sz="20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,954.26</a:t>
                      </a:r>
                      <a:endParaRPr lang="en-US" sz="20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6060" eaLnBrk="0" hangingPunct="0"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r>
                        <a:rPr lang="th-TH" sz="20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6,739</a:t>
                      </a:r>
                      <a:r>
                        <a:rPr lang="en-US" sz="2000" b="1" spc="5" dirty="0" smtClean="0">
                          <a:latin typeface="TH Niramit AS"/>
                          <a:ea typeface="Times New Roman"/>
                          <a:cs typeface="Angsana New"/>
                        </a:rPr>
                        <a:t>,799.51</a:t>
                      </a:r>
                      <a:endParaRPr lang="en-US" sz="20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</a:tr>
              <a:tr h="512449">
                <a:tc gridSpan="4">
                  <a:txBody>
                    <a:bodyPr/>
                    <a:lstStyle/>
                    <a:p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ลำดับที่</a:t>
                      </a:r>
                      <a:r>
                        <a:rPr lang="th-TH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1-19 เป็นสินค้าที่เป็นมิตรกับสิ่งแวดล้อมภาครัฐ (ตะกร้าเขียว)</a:t>
                      </a:r>
                      <a:endParaRPr lang="th-TH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26060" eaLnBrk="0" hangingPunct="0"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226060" eaLnBrk="0" hangingPunct="0"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0" marR="0" marT="0" marB="0"/>
                </a:tc>
              </a:tr>
              <a:tr h="512449">
                <a:tc gridSpan="4">
                  <a:txBody>
                    <a:bodyPr/>
                    <a:lstStyle/>
                    <a:p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ลำดับที่</a:t>
                      </a:r>
                      <a:r>
                        <a:rPr lang="th-TH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20-22 จำแนกตามประเภทรายจ่ายของสำนักงบประมาณ</a:t>
                      </a:r>
                      <a:endParaRPr lang="th-TH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428728" y="1071546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900113" algn="l"/>
              </a:tabLst>
            </a:pP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 News" pitchFamily="18" charset="-34"/>
                <a:cs typeface="Angsana News" pitchFamily="18" charset="-34"/>
              </a:rPr>
              <a:t>กระดาษถ่ายเอกสารและซองบรรจุภัณฑ์และกล่องใส่เอกสาร</a:t>
            </a:r>
          </a:p>
        </p:txBody>
      </p:sp>
      <p:pic>
        <p:nvPicPr>
          <p:cNvPr id="13313" name="Picture 1" descr="C:\Documents and Settings\tuntaporn.TUNTAPORN-PC\Desktop\Green office\142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48880"/>
            <a:ext cx="2736304" cy="3096344"/>
          </a:xfrm>
          <a:prstGeom prst="rect">
            <a:avLst/>
          </a:prstGeom>
          <a:noFill/>
        </p:spPr>
      </p:pic>
      <p:pic>
        <p:nvPicPr>
          <p:cNvPr id="13314" name="Picture 2" descr="C:\Documents and Settings\tuntaporn.TUNTAPORN-PC\Desktop\Green office\142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348880"/>
            <a:ext cx="295232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571604" y="142852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900113" algn="l"/>
              </a:tabLst>
            </a:pP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 News" pitchFamily="18" charset="-34"/>
                <a:cs typeface="Angsana News" pitchFamily="18" charset="-34"/>
              </a:rPr>
              <a:t>ตลับหมึก หมึกเติมตลับชาด</a:t>
            </a:r>
          </a:p>
        </p:txBody>
      </p:sp>
      <p:pic>
        <p:nvPicPr>
          <p:cNvPr id="12289" name="Picture 1" descr="C:\Documents and Settings\tuntaporn.TUNTAPORN-PC\Desktop\Green office\142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764704"/>
            <a:ext cx="5832648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428728" y="1071546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900113" algn="l"/>
              </a:tabLst>
            </a:pP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s" pitchFamily="18" charset="-34"/>
                <a:cs typeface="Angsana News" pitchFamily="18" charset="-34"/>
              </a:rPr>
              <a:t>วัสดุสำนักงาน</a:t>
            </a:r>
          </a:p>
        </p:txBody>
      </p:sp>
      <p:pic>
        <p:nvPicPr>
          <p:cNvPr id="11265" name="Picture 1" descr="C:\Documents and Settings\tuntaporn.TUNTAPORN-PC\Desktop\Green office\142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3168352" cy="3240360"/>
          </a:xfrm>
          <a:prstGeom prst="rect">
            <a:avLst/>
          </a:prstGeom>
          <a:noFill/>
        </p:spPr>
      </p:pic>
      <p:pic>
        <p:nvPicPr>
          <p:cNvPr id="11266" name="Picture 2" descr="C:\Documents and Settings\tuntaporn.TUNTAPORN-PC\Desktop\Green office\142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060848"/>
            <a:ext cx="3275856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428728" y="1071546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900113" algn="l"/>
              </a:tabLst>
            </a:pP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 News" pitchFamily="18" charset="-34"/>
                <a:cs typeface="Angsana News" pitchFamily="18" charset="-34"/>
              </a:rPr>
              <a:t>กระดาษชำระ</a:t>
            </a:r>
          </a:p>
        </p:txBody>
      </p:sp>
      <p:pic>
        <p:nvPicPr>
          <p:cNvPr id="9217" name="Picture 1" descr="C:\Documents and Settings\tuntaporn.TUNTAPORN-PC\Desktop\Green office\142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583264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428728" y="404664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900113" algn="l"/>
              </a:tabLst>
            </a:pP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 News" pitchFamily="18" charset="-34"/>
                <a:cs typeface="Angsana News" pitchFamily="18" charset="-34"/>
              </a:rPr>
              <a:t>เครื่องถ่ายเอกสาร</a:t>
            </a:r>
          </a:p>
        </p:txBody>
      </p:sp>
      <p:pic>
        <p:nvPicPr>
          <p:cNvPr id="8193" name="Picture 1" descr="C:\Documents and Settings\tuntaporn.TUNTAPORN-PC\Desktop\Green office\142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052736"/>
            <a:ext cx="4968552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768752" cy="922114"/>
          </a:xfrm>
        </p:spPr>
        <p:txBody>
          <a:bodyPr/>
          <a:lstStyle/>
          <a:p>
            <a:pPr algn="l"/>
            <a:r>
              <a:rPr lang="th-TH" sz="2800" dirty="0" smtClean="0"/>
              <a:t>ครุภัณฑ์งานบ้านงานครัว (ถังดับเพลิง เครื่องไฟฉุกเฉิน ตู้เย็น)</a:t>
            </a:r>
            <a:endParaRPr lang="th-TH" sz="2800" dirty="0"/>
          </a:p>
        </p:txBody>
      </p:sp>
      <p:pic>
        <p:nvPicPr>
          <p:cNvPr id="1026" name="Picture 2" descr="C:\Documents and Settings\tuntaporn.TUNTAPORN-PC\Desktop\142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2736304" cy="4014690"/>
          </a:xfrm>
          <a:prstGeom prst="rect">
            <a:avLst/>
          </a:prstGeom>
          <a:noFill/>
        </p:spPr>
      </p:pic>
      <p:pic>
        <p:nvPicPr>
          <p:cNvPr id="1027" name="Picture 3" descr="C:\Documents and Settings\tuntaporn.TUNTAPORN-PC\Desktop\142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2808312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428728" y="1071546"/>
            <a:ext cx="6643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900113" algn="l"/>
              </a:tabLst>
            </a:pP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s" pitchFamily="18" charset="-34"/>
                <a:cs typeface="Angsana News" pitchFamily="18" charset="-34"/>
              </a:rPr>
              <a:t>งานบริการจ้างเหมาทำความสะอาด</a:t>
            </a:r>
          </a:p>
          <a:p>
            <a:pPr eaLnBrk="0" hangingPunct="0">
              <a:tabLst>
                <a:tab pos="900113" algn="l"/>
              </a:tabLst>
            </a:pP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s" pitchFamily="18" charset="-34"/>
                <a:cs typeface="Angsana News" pitchFamily="18" charset="-34"/>
              </a:rPr>
              <a:t>1. ผลิตภัณฑ์ทำความสะอาดที่เป็นมิตรกับสิ่งแวดล้อม (รูปภาพ)</a:t>
            </a:r>
            <a:endParaRPr lang="th-TH" b="1" dirty="0" smtClean="0">
              <a:solidFill>
                <a:schemeClr val="tx1">
                  <a:lumMod val="75000"/>
                  <a:lumOff val="25000"/>
                </a:schemeClr>
              </a:solidFill>
              <a:latin typeface="Angsana News" pitchFamily="18" charset="-34"/>
              <a:cs typeface="Angsana News" pitchFamily="18" charset="-34"/>
            </a:endParaRPr>
          </a:p>
        </p:txBody>
      </p:sp>
      <p:pic>
        <p:nvPicPr>
          <p:cNvPr id="4" name="รูปภาพ 3" descr="C:\Users\Administrator\Desktop\New folder (4)\14863799731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76872"/>
            <a:ext cx="63817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92088"/>
          </a:xfrm>
        </p:spPr>
        <p:txBody>
          <a:bodyPr/>
          <a:lstStyle/>
          <a:p>
            <a:pPr>
              <a:tabLst>
                <a:tab pos="900113" algn="l"/>
              </a:tabLst>
            </a:pPr>
            <a:r>
              <a:rPr lang="th-TH" sz="4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UPC" pitchFamily="18" charset="-34"/>
                <a:cs typeface="AngsanaUPC" pitchFamily="18" charset="-34"/>
              </a:rPr>
              <a:t>นโยบายการจัดซื้อและจัดจ้าง</a:t>
            </a:r>
            <a:br>
              <a:rPr lang="th-TH" sz="4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UPC" pitchFamily="18" charset="-34"/>
                <a:cs typeface="AngsanaUPC" pitchFamily="18" charset="-34"/>
              </a:rPr>
            </a:br>
            <a:r>
              <a:rPr lang="th-TH" sz="4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UPC" pitchFamily="18" charset="-34"/>
                <a:cs typeface="AngsanaUPC" pitchFamily="18" charset="-34"/>
              </a:rPr>
              <a:t>ของสำนักงานอธิการบดี</a:t>
            </a:r>
            <a:endParaRPr lang="th-TH" sz="400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71600" y="2132856"/>
            <a:ext cx="7715200" cy="3024336"/>
          </a:xfrm>
        </p:spPr>
        <p:txBody>
          <a:bodyPr/>
          <a:lstStyle/>
          <a:p>
            <a:pPr>
              <a:buNone/>
            </a:pPr>
            <a:r>
              <a:rPr lang="th-TH" dirty="0" smtClean="0">
                <a:cs typeface="+mj-cs"/>
              </a:rPr>
              <a:t>               มหาวิทยาลัยแม่</a:t>
            </a:r>
            <a:r>
              <a:rPr lang="th-TH" dirty="0" err="1" smtClean="0">
                <a:cs typeface="+mj-cs"/>
              </a:rPr>
              <a:t>โจ้</a:t>
            </a:r>
            <a:r>
              <a:rPr lang="th-TH" dirty="0" smtClean="0">
                <a:cs typeface="+mj-cs"/>
              </a:rPr>
              <a:t>ได้กำหนดนโยบายเพื่อให้การดำเนินการสำนักงานสีเขียว (</a:t>
            </a:r>
            <a:r>
              <a:rPr lang="en-US" dirty="0" smtClean="0">
                <a:cs typeface="+mj-cs"/>
              </a:rPr>
              <a:t>Green  office</a:t>
            </a:r>
            <a:r>
              <a:rPr lang="th-TH" dirty="0" smtClean="0">
                <a:cs typeface="+mj-cs"/>
              </a:rPr>
              <a:t>) สำนักงานอธิการบดี  ตามประกาศมหาวิทยาลัยแม่</a:t>
            </a:r>
            <a:r>
              <a:rPr lang="th-TH" dirty="0" err="1" smtClean="0">
                <a:cs typeface="+mj-cs"/>
              </a:rPr>
              <a:t>โจ้</a:t>
            </a:r>
            <a:r>
              <a:rPr lang="th-TH" dirty="0" smtClean="0">
                <a:cs typeface="+mj-cs"/>
              </a:rPr>
              <a:t>  เรื่อง   นโยบายสิ่งแวดล้อมสำนักงาน    สีเขียวสำนักงานอธิการบดี  ประกาศ ณ  วันที่   26  เมษายน  พ.ศ. 2560 ในข้อที่ 3  ที่ระบุไว้ คือ   มุ่งมั่นในการปรับปรุงสิ่งแวดล้อม โดยมีการจัดซื้อจัดจ้างที่เป็นมิตรกับสิ่งแวดล้อม</a:t>
            </a:r>
          </a:p>
          <a:p>
            <a:pPr>
              <a:buNone/>
            </a:pPr>
            <a:endParaRPr lang="th-TH" sz="20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/>
          <a:lstStyle/>
          <a:p>
            <a:pPr>
              <a:tabLst>
                <a:tab pos="900113" algn="l"/>
              </a:tabLst>
            </a:pPr>
            <a:r>
              <a:rPr lang="th-TH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s" pitchFamily="18" charset="-34"/>
                <a:cs typeface="Angsana News" pitchFamily="18" charset="-34"/>
              </a:rPr>
              <a:t/>
            </a:r>
            <a:br>
              <a:rPr lang="th-TH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s" pitchFamily="18" charset="-34"/>
                <a:cs typeface="Angsana News" pitchFamily="18" charset="-34"/>
              </a:rPr>
            </a:br>
            <a:r>
              <a:rPr lang="th-TH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s" pitchFamily="18" charset="-34"/>
                <a:cs typeface="Angsana News" pitchFamily="18" charset="-34"/>
              </a:rPr>
              <a:t/>
            </a:r>
            <a:br>
              <a:rPr lang="th-TH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s" pitchFamily="18" charset="-34"/>
                <a:cs typeface="Angsana News" pitchFamily="18" charset="-34"/>
              </a:rPr>
            </a:br>
            <a:r>
              <a:rPr lang="th-TH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s" pitchFamily="18" charset="-34"/>
                <a:cs typeface="Angsana News" pitchFamily="18" charset="-34"/>
              </a:rPr>
              <a:t>งานบริการจ้างเหมาทำความสะอาด (ต่อ)</a:t>
            </a:r>
            <a:br>
              <a:rPr lang="th-TH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s" pitchFamily="18" charset="-34"/>
                <a:cs typeface="Angsana News" pitchFamily="18" charset="-34"/>
              </a:rPr>
            </a:br>
            <a:r>
              <a:rPr lang="th-TH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s" pitchFamily="18" charset="-34"/>
                <a:cs typeface="Angsana News" pitchFamily="18" charset="-34"/>
              </a:rPr>
              <a:t>2. การฝึกอบรมพนักงานทำความสะอาด (รูปภาพ)</a:t>
            </a:r>
            <a:br>
              <a:rPr lang="th-TH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s" pitchFamily="18" charset="-34"/>
                <a:cs typeface="Angsana News" pitchFamily="18" charset="-34"/>
              </a:rPr>
            </a:br>
            <a:r>
              <a:rPr lang="th-TH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s" pitchFamily="18" charset="-34"/>
                <a:cs typeface="Angsana News" pitchFamily="18" charset="-34"/>
              </a:rPr>
              <a:t/>
            </a:r>
            <a:br>
              <a:rPr lang="th-TH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s" pitchFamily="18" charset="-34"/>
                <a:cs typeface="Angsana News" pitchFamily="18" charset="-34"/>
              </a:rPr>
            </a:b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s" pitchFamily="18" charset="-34"/>
                <a:cs typeface="Angsana News" pitchFamily="18" charset="-34"/>
              </a:rPr>
              <a:t/>
            </a:r>
            <a:b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s" pitchFamily="18" charset="-34"/>
                <a:cs typeface="Angsana News" pitchFamily="18" charset="-34"/>
              </a:rPr>
            </a:br>
            <a:endParaRPr lang="th-TH" dirty="0"/>
          </a:p>
        </p:txBody>
      </p:sp>
      <p:pic>
        <p:nvPicPr>
          <p:cNvPr id="3" name="รูปภาพ 2" descr="C:\Users\Administrator\Desktop\New folder (4)\14863507758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9721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2800" dirty="0" smtClean="0"/>
              <a:t>งานบริการซ่อมแซมและบำรุงรักษา</a:t>
            </a:r>
            <a:endParaRPr lang="th-TH" sz="2800" dirty="0"/>
          </a:p>
        </p:txBody>
      </p:sp>
      <p:pic>
        <p:nvPicPr>
          <p:cNvPr id="4" name="รูปภาพ 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79" y="1340768"/>
            <a:ext cx="6552729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2800" dirty="0" smtClean="0"/>
              <a:t>รางวัลดีเด่นของบริษัท สยาม</a:t>
            </a:r>
            <a:r>
              <a:rPr lang="th-TH" sz="2800" dirty="0" err="1" smtClean="0"/>
              <a:t>นิส</a:t>
            </a:r>
            <a:r>
              <a:rPr lang="th-TH" sz="2800" dirty="0" smtClean="0"/>
              <a:t>สัน จำกัด</a:t>
            </a:r>
            <a:endParaRPr lang="th-TH" sz="2800" dirty="0"/>
          </a:p>
        </p:txBody>
      </p:sp>
      <p:pic>
        <p:nvPicPr>
          <p:cNvPr id="4" name="ตัวยึดเนื้อหา 3" descr="awards_servic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06351" y="1600200"/>
            <a:ext cx="2331298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2800" dirty="0" smtClean="0"/>
              <a:t>สัญญาลักษณ์แสดงการบริการที่เป็นมิตรกับสิ่งแวดล้อม </a:t>
            </a:r>
            <a:br>
              <a:rPr lang="th-TH" sz="2800" dirty="0" smtClean="0"/>
            </a:br>
            <a:r>
              <a:rPr lang="th-TH" sz="2800" dirty="0" smtClean="0"/>
              <a:t>ของบริษัท </a:t>
            </a:r>
            <a:r>
              <a:rPr lang="th-TH" sz="2800" dirty="0" err="1" smtClean="0"/>
              <a:t>มิตซู</a:t>
            </a:r>
            <a:r>
              <a:rPr lang="th-TH" sz="2800" dirty="0" smtClean="0"/>
              <a:t>บิซิ </a:t>
            </a:r>
            <a:r>
              <a:rPr lang="th-TH" sz="2800" dirty="0" err="1" smtClean="0"/>
              <a:t>เอลเลเวเตอร์</a:t>
            </a:r>
            <a:r>
              <a:rPr lang="th-TH" sz="2800" dirty="0" smtClean="0"/>
              <a:t> (ประเทศไทย ) จำกัด</a:t>
            </a:r>
            <a:endParaRPr lang="th-TH" sz="2800" dirty="0"/>
          </a:p>
        </p:txBody>
      </p:sp>
      <p:pic>
        <p:nvPicPr>
          <p:cNvPr id="4" name="ตัวยึดเนื้อหา 3" descr="symbol-scene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85544" y="1600200"/>
            <a:ext cx="4372911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s" pitchFamily="18" charset="-34"/>
                <a:cs typeface="Angsana News" pitchFamily="18" charset="-34"/>
              </a:rPr>
              <a:t>งานบริการโรงแรมใบไม้เขียว</a:t>
            </a:r>
            <a:endParaRPr lang="th-TH" dirty="0"/>
          </a:p>
        </p:txBody>
      </p:sp>
      <p:pic>
        <p:nvPicPr>
          <p:cNvPr id="4" name="รูปภาพ 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7236296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15" y="303653"/>
            <a:ext cx="7643866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th-TH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lang="th-TH" sz="2000" dirty="0" smtClean="0"/>
          </a:p>
          <a:p>
            <a:r>
              <a:rPr lang="th-TH" sz="2000" dirty="0" smtClean="0"/>
              <a:t> </a:t>
            </a:r>
            <a:r>
              <a:rPr lang="th-TH" dirty="0" smtClean="0">
                <a:solidFill>
                  <a:srgbClr val="FF0000"/>
                </a:solidFill>
              </a:rPr>
              <a:t>การจัดซื้อวัสดุอุปกรณ์และการจัดจ้างในสำนักงาน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 </a:t>
            </a:r>
            <a:r>
              <a:rPr lang="th-TH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smtClean="0">
                <a:solidFill>
                  <a:srgbClr val="FF0000"/>
                </a:solidFill>
              </a:rPr>
              <a:t>Green Procurement)</a:t>
            </a:r>
            <a:r>
              <a:rPr lang="en-US" dirty="0" smtClean="0"/>
              <a:t>	</a:t>
            </a:r>
          </a:p>
          <a:p>
            <a:r>
              <a:rPr lang="th-TH" dirty="0" smtClean="0"/>
              <a:t>              สำนักงานอธิการบดี   มหาวิทยาลัยแม่</a:t>
            </a:r>
            <a:r>
              <a:rPr lang="th-TH" dirty="0" err="1" smtClean="0"/>
              <a:t>โจ้</a:t>
            </a:r>
            <a:r>
              <a:rPr lang="th-TH" dirty="0" smtClean="0"/>
              <a:t>   มีการจัดซื้อจัดจ้างวัสดุ อุปกรณ์ ครุภัณฑ์  เพื่อใช้ในการปฏิบัติงานด้านต่าง ๆของหน่วยงานภายใต้สังกัดสำนักงานอธิการบดี รวมทั้งหมด 13 กองกลาง,กองกิจการนักศึกษา,    กองแผนงาน,กองการเจ้าหน้าที่,กองคลัง,กองแนะแนวและศิษย์เก่าสัมพันธ์,  กองวิเทศสัมพันธ์,กองสวัสดิการ,กองอาคารและสถานที่,ศูนย์ศิลปวัฒนธรรม,	</a:t>
            </a:r>
          </a:p>
          <a:p>
            <a:r>
              <a:rPr lang="th-TH" dirty="0" smtClean="0"/>
              <a:t>สำนักงานคุณภาพและมาตรฐานการศึกษาและสำนักงานตรวจสอบภายใน สำนักงานอธิการบดี  มีจานวนทั้งสิ้น  400  คน	</a:t>
            </a:r>
          </a:p>
          <a:p>
            <a:endParaRPr lang="th-TH" dirty="0" smtClean="0"/>
          </a:p>
          <a:p>
            <a:r>
              <a:rPr lang="th-TH" sz="2000" dirty="0" smtClean="0"/>
              <a:t>	</a:t>
            </a:r>
          </a:p>
          <a:p>
            <a:r>
              <a:rPr lang="th-TH" sz="2000" dirty="0" smtClean="0"/>
              <a:t>	</a:t>
            </a:r>
          </a:p>
          <a:p>
            <a:r>
              <a:rPr lang="th-TH" sz="2000" dirty="0" smtClean="0"/>
              <a:t>	</a:t>
            </a:r>
          </a:p>
          <a:p>
            <a:pPr algn="ctr" eaLnBrk="0" hangingPunct="0">
              <a:tabLst>
                <a:tab pos="900113" algn="l"/>
              </a:tabLst>
            </a:pPr>
            <a:endParaRPr lang="th-TH" sz="2000" b="1" dirty="0">
              <a:solidFill>
                <a:schemeClr val="tx1">
                  <a:lumMod val="75000"/>
                  <a:lumOff val="25000"/>
                </a:schemeClr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ransition advTm="85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1547664" y="980729"/>
          <a:ext cx="5904655" cy="3844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931"/>
                <a:gridCol w="1180931"/>
                <a:gridCol w="1180931"/>
                <a:gridCol w="1180931"/>
                <a:gridCol w="1180931"/>
              </a:tblGrid>
              <a:tr h="2106386">
                <a:tc>
                  <a:txBody>
                    <a:bodyPr/>
                    <a:lstStyle/>
                    <a:p>
                      <a:endParaRPr lang="th-TH" sz="2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h-TH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600" b="1" kern="1200" baseline="0" dirty="0" smtClean="0">
                          <a:solidFill>
                            <a:schemeClr val="lt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ประเภทการจัดซื้อจัดจ้าง</a:t>
                      </a:r>
                      <a:r>
                        <a:rPr lang="th-TH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h-TH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600" b="1" kern="1200" baseline="0" dirty="0" smtClean="0">
                          <a:solidFill>
                            <a:schemeClr val="lt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งบประมาณในการจัดซื้อทั้งหมด</a:t>
                      </a:r>
                      <a:r>
                        <a:rPr lang="th-TH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h-TH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600" b="1" kern="1200" baseline="0" dirty="0" smtClean="0">
                          <a:solidFill>
                            <a:schemeClr val="lt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งบประมาณในการจัดซื้อแต่ละประเภท</a:t>
                      </a:r>
                      <a:r>
                        <a:rPr lang="th-TH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h-TH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600" b="1" kern="1200" baseline="0" dirty="0" smtClean="0">
                          <a:solidFill>
                            <a:schemeClr val="lt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งบประมาณในการจัดซื้อที่เป็นมิตรต่อสิ่งแวดล้อม</a:t>
                      </a:r>
                      <a:r>
                        <a:rPr lang="th-TH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h-TH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600" b="1" kern="1200" baseline="0" dirty="0" smtClean="0">
                          <a:solidFill>
                            <a:schemeClr val="lt1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งบประมาณในการจัดซื้อทั่วไป</a:t>
                      </a:r>
                      <a:r>
                        <a:rPr lang="th-TH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th-TH" dirty="0"/>
                    </a:p>
                  </a:txBody>
                  <a:tcPr/>
                </a:tc>
              </a:tr>
              <a:tr h="758299"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1.สินค้า</a:t>
                      </a:r>
                    </a:p>
                    <a:p>
                      <a:endParaRPr lang="th-TH" sz="16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2.บริการ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7,</a:t>
                      </a:r>
                      <a:r>
                        <a:rPr lang="en-US" sz="1600" dirty="0" smtClean="0">
                          <a:latin typeface="TH Niramit AS" pitchFamily="2" charset="-34"/>
                          <a:cs typeface="TH Niramit AS" pitchFamily="2" charset="-34"/>
                        </a:rPr>
                        <a:t>388</a:t>
                      </a:r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,954.26</a:t>
                      </a:r>
                      <a:r>
                        <a:rPr lang="th-TH" sz="16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 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1,982,824.77</a:t>
                      </a:r>
                    </a:p>
                    <a:p>
                      <a:endParaRPr lang="th-TH" sz="16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5,406,129.49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1,917,605.02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4,822,194.49</a:t>
                      </a:r>
                      <a:endParaRPr lang="th-TH" sz="16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65,219.75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583,935.00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735715">
                <a:tc grid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Niramit AS" pitchFamily="2" charset="-34"/>
                          <a:cs typeface="TH Niramit AS" pitchFamily="2" charset="-34"/>
                        </a:rPr>
                        <a:t>รวม</a:t>
                      </a:r>
                      <a:endParaRPr lang="th-TH" sz="20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6,739,799.51</a:t>
                      </a:r>
                      <a:endParaRPr lang="th-TH" sz="16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649,154.75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1619672" y="260648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สำนักงานอธิการบดีมีการดำเนินการจัดซื้อจัดจ้างดังนี้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259632" y="1124744"/>
            <a:ext cx="7128792" cy="483209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endParaRPr lang="th-TH" dirty="0" smtClean="0"/>
          </a:p>
          <a:p>
            <a:r>
              <a:rPr lang="th-TH" dirty="0" smtClean="0"/>
              <a:t> </a:t>
            </a:r>
            <a:r>
              <a:rPr lang="th-TH" dirty="0" smtClean="0">
                <a:solidFill>
                  <a:srgbClr val="FF0000"/>
                </a:solidFill>
              </a:rPr>
              <a:t>สรุป : </a:t>
            </a:r>
          </a:p>
          <a:p>
            <a:pPr>
              <a:buFont typeface="Arial" pitchFamily="34" charset="0"/>
              <a:buChar char="•"/>
            </a:pPr>
            <a:r>
              <a:rPr lang="th-TH" dirty="0" smtClean="0"/>
              <a:t>   มูลค่าการจัดซื้อจัดจ้างสินค้า (ตุลาคม 59 - พฤษภาคม 60)	</a:t>
            </a:r>
          </a:p>
          <a:p>
            <a:r>
              <a:rPr lang="th-TH" dirty="0" smtClean="0"/>
              <a:t>     รวมทั้งสิ้น 7,388,954.26 	</a:t>
            </a:r>
          </a:p>
          <a:p>
            <a:pPr>
              <a:buFont typeface="Arial" pitchFamily="34" charset="0"/>
              <a:buChar char="•"/>
            </a:pPr>
            <a:r>
              <a:rPr lang="th-TH" dirty="0" smtClean="0"/>
              <a:t>   มูลค่าการจัดซื้อจัดจ้างสินค้าและบริการที่เป็นมิตรกับสิ่งแวดล้อม</a:t>
            </a:r>
          </a:p>
          <a:p>
            <a:r>
              <a:rPr lang="th-TH" dirty="0" smtClean="0"/>
              <a:t>     รวมทั้งสิ้น 6,739,799.51</a:t>
            </a:r>
          </a:p>
          <a:p>
            <a:r>
              <a:rPr lang="th-TH" dirty="0" smtClean="0"/>
              <a:t>	</a:t>
            </a:r>
          </a:p>
          <a:p>
            <a:r>
              <a:rPr lang="th-TH" dirty="0" smtClean="0"/>
              <a:t>**ดังนั้น   มูลค่าการจัดซื้อจัดจ้างสินค้าและบริการที่เป็นมิตรต่อ </a:t>
            </a:r>
          </a:p>
          <a:p>
            <a:r>
              <a:rPr lang="th-TH" dirty="0" smtClean="0"/>
              <a:t>                 สิ่งแวดล้อม คิดเป็นร้อยละ 91.21 ของมูลค่าการจัดซื้อจัดจ้าง                                                         </a:t>
            </a:r>
          </a:p>
          <a:p>
            <a:r>
              <a:rPr lang="th-TH" dirty="0" smtClean="0"/>
              <a:t>                 ทั้งหมด เป็นไปตามเกณฑ์สินค้าที่เป็นมิตรกับสิ่งแวดล้อม	</a:t>
            </a:r>
          </a:p>
          <a:p>
            <a:endParaRPr lang="th-T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91680" y="620688"/>
            <a:ext cx="67151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tabLst>
                <a:tab pos="900113" algn="l"/>
              </a:tabLst>
            </a:pPr>
            <a:r>
              <a:rPr lang="th-TH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UPC" pitchFamily="18" charset="-34"/>
                <a:cs typeface="AngsanaUPC" pitchFamily="18" charset="-34"/>
              </a:rPr>
              <a:t>ตารางการจัดซื้อวัสดุอุปกรณ์และการจัดจ้างในสำนักงาน (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UPC" pitchFamily="18" charset="-34"/>
                <a:cs typeface="AngsanaUPC" pitchFamily="18" charset="-34"/>
              </a:rPr>
              <a:t>Green </a:t>
            </a:r>
            <a:r>
              <a:rPr lang="th-TH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UPC" pitchFamily="18" charset="-34"/>
                <a:cs typeface="AngsanaUPC" pitchFamily="18" charset="-34"/>
              </a:rPr>
              <a:t>Office</a:t>
            </a:r>
            <a:r>
              <a:rPr lang="th-TH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UPC" pitchFamily="18" charset="-34"/>
                <a:cs typeface="AngsanaUPC" pitchFamily="18" charset="-34"/>
              </a:rPr>
              <a:t>) </a:t>
            </a:r>
            <a:endParaRPr lang="th-TH" sz="2200" b="1" dirty="0">
              <a:solidFill>
                <a:schemeClr val="tx1">
                  <a:lumMod val="75000"/>
                  <a:lumOff val="25000"/>
                </a:schemeClr>
              </a:solidFill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4" name="แผนภูมิ 3"/>
          <p:cNvGraphicFramePr>
            <a:graphicFrameLocks/>
          </p:cNvGraphicFramePr>
          <p:nvPr/>
        </p:nvGraphicFramePr>
        <p:xfrm>
          <a:off x="1619672" y="1196752"/>
          <a:ext cx="6667500" cy="511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624736" cy="634082"/>
          </a:xfrm>
        </p:spPr>
        <p:txBody>
          <a:bodyPr/>
          <a:lstStyle/>
          <a:p>
            <a:r>
              <a:rPr lang="th-TH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UPC" pitchFamily="18" charset="-34"/>
                <a:cs typeface="AngsanaUPC" pitchFamily="18" charset="-34"/>
              </a:rPr>
              <a:t>ตารางการจัดซื้อวัสดุอุปกรณ์และการจัดจ้างในสำนักงาน (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UPC" pitchFamily="18" charset="-34"/>
                <a:cs typeface="AngsanaUPC" pitchFamily="18" charset="-34"/>
              </a:rPr>
              <a:t>Green </a:t>
            </a:r>
            <a:r>
              <a:rPr lang="th-TH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UPC" pitchFamily="18" charset="-34"/>
                <a:cs typeface="AngsanaUPC" pitchFamily="18" charset="-34"/>
              </a:rPr>
              <a:t>Office</a:t>
            </a:r>
            <a:r>
              <a:rPr lang="th-TH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UPC" pitchFamily="18" charset="-34"/>
                <a:cs typeface="AngsanaUPC" pitchFamily="18" charset="-34"/>
              </a:rPr>
              <a:t>) (ต่อ)</a:t>
            </a:r>
            <a:endParaRPr lang="th-TH" sz="2000" dirty="0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971600" y="1268760"/>
          <a:ext cx="770485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115616" y="611485"/>
            <a:ext cx="7704856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AdmanX-Bold"/>
                <a:cs typeface="TH Niramit AS" pitchFamily="2" charset="-34"/>
              </a:rPr>
              <a:t>เกณฑ์การจัดซื้อสินค้าที่เป็นมิตรกับสิ่งแวดล้อม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Bold"/>
                <a:cs typeface="TH Niramit AS" pitchFamily="2" charset="-34"/>
              </a:rPr>
              <a:t>คุณสมบัติสินค้าที่เป็นมิตรกับสิ่งแวดล้อม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Medium"/>
                <a:cs typeface="TH Niramit AS" pitchFamily="2" charset="-34"/>
              </a:rPr>
              <a:t>1.1 </a:t>
            </a: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Medium"/>
                <a:cs typeface="TH Niramit AS" pitchFamily="2" charset="-34"/>
              </a:rPr>
              <a:t>ใช้วัสดุที่มีผลกระทบต่อสิ่งแวดล้อมน้อย เช่น วัสดุที่ไม่มีพิษ วัสดุหมุนเวียนทดแทนได้ วัสดุรีไซเคิลและวัสดุที่ใช้พลังงานต่ำในการจัดหามา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Medium"/>
                <a:cs typeface="TH Niramit AS" pitchFamily="2" charset="-34"/>
              </a:rPr>
              <a:t>1.2 </a:t>
            </a: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Medium"/>
                <a:cs typeface="TH Niramit AS" pitchFamily="2" charset="-34"/>
              </a:rPr>
              <a:t>ใช้วัสดุน้อย เช่น น้ำหนักเบา ขนาดเล็ก มีจำนวนประเภทของวัสดุน้อย มีการเสริมความแข็งแรงเพื่อให้ลดขนาดลงได้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Medium"/>
                <a:cs typeface="TH Niramit AS" pitchFamily="2" charset="-34"/>
              </a:rPr>
              <a:t>1.3 </a:t>
            </a: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Medium"/>
                <a:cs typeface="TH Niramit AS" pitchFamily="2" charset="-34"/>
              </a:rPr>
              <a:t>มีการใช้เทคโนโลยีการผลิตที่มีประสิทธิภาพสูงสุด เช่น ใช้ทรัพยากรและพลังงานอย่างมีประสิทธิภาพในการผลิต ใช้พลังงานที่สะอาด ลดการเกิดของเสียจากกระบวนการผลิตและลดขั้นตอนของกระบวนการผลิต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Medium"/>
                <a:cs typeface="TH Niramit AS" pitchFamily="2" charset="-34"/>
              </a:rPr>
              <a:t>1.4 </a:t>
            </a: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Medium"/>
                <a:cs typeface="TH Niramit AS" pitchFamily="2" charset="-34"/>
              </a:rPr>
              <a:t>มีระบบขนส่งและจัดจำหน่ายที่มีประสิทธิภาพสูงสุด เช่น ลดการใช้หีบห่อบรรจุภัณฑ์ที่ฟุ่มเฟือยใช้บรรจุภัณฑ์ที่ทำจากวัสดุที่ใช้ซ้ำหรือหมุนเวียนใช้ใหม่ได้ ใช้รูปแบบการขนส่งที่ก่อผลกระทบต่อสิ่งแวดล้อมต่ำและเลือกใช้เส้นทางการขนส่งที่ประหยัดพลังงานที่สุด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Medium"/>
                <a:cs typeface="TH Niramit AS" pitchFamily="2" charset="-34"/>
              </a:rPr>
              <a:t>1.5 </a:t>
            </a: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Medium"/>
                <a:cs typeface="TH Niramit AS" pitchFamily="2" charset="-34"/>
              </a:rPr>
              <a:t>ลดผลกระทบต่อสิ่งแวดล้อมที่เกิดในช่วงการใช้งาน เช่น ใช้พลังงานต่ำ มีการปล่อยมลพิษต่ำในระหว่างใช้งาน ลดการใช้วัสดุสิ้นเปลือง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Medium"/>
                <a:cs typeface="TH Niramit AS" pitchFamily="2" charset="-34"/>
              </a:rPr>
              <a:t> (</a:t>
            </a: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Medium"/>
                <a:cs typeface="TH Niramit AS" pitchFamily="2" charset="-34"/>
              </a:rPr>
              <a:t>เช่น ต้องเปลี่ยนไส้กรองบ่อย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Medium"/>
                <a:cs typeface="TH Niramit AS" pitchFamily="2" charset="-34"/>
              </a:rPr>
              <a:t>) </a:t>
            </a: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Medium"/>
                <a:cs typeface="TH Niramit AS" pitchFamily="2" charset="-34"/>
              </a:rPr>
              <a:t>และลดการใช้ชิ้นส่วนที่ไม่จำเป็น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Medium"/>
                <a:cs typeface="TH Niramit AS" pitchFamily="2" charset="-34"/>
              </a:rPr>
              <a:t>1.6 </a:t>
            </a: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Medium"/>
                <a:cs typeface="TH Niramit AS" pitchFamily="2" charset="-34"/>
              </a:rPr>
              <a:t>มีความคุ้มค่าตลอดชีวิตการใช้งาน เช่น ทนทาน ซ่อมแซมและดูแลรักษาง่าย ปรับปรุงต่อเติมได้ไม่ต้องเปลี่ยนบ่อย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Medium"/>
                <a:cs typeface="TH Niramit AS" pitchFamily="2" charset="-34"/>
              </a:rPr>
              <a:t>1.7 </a:t>
            </a: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Medium"/>
                <a:cs typeface="TH Niramit AS" pitchFamily="2" charset="-34"/>
              </a:rPr>
              <a:t>มีระบบการจัดการหลังหมดอายุการใช้งานที่มีประสิทธิภาพสูงสุด เช่น การเก็บรวบรวมที่ก่อผลกระทบต่อสิ่งแวดล้อมต่ำ มีการออกแบบให้นำสินค้าหรือชิ้นส่วนกลับมาใช้ซ้ำ หรือหมุนเวียนใช้ใหม่ได้ง่าย หรือหากต้องกำจัดทิ้งสามารถนำพลังงานกลับคืนมาใช้ได้และมีความปลอดภัยสำหรับการฝังกลบ</a:t>
            </a:r>
            <a:endParaRPr kumimoji="0" lang="th-T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1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5256584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03648" y="569316"/>
            <a:ext cx="4392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Bold" charset="-120"/>
                <a:cs typeface="TH Niramit AS" pitchFamily="2" charset="-34"/>
              </a:rPr>
              <a:t>รูป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DBSodaX-Medium" charset="-120"/>
                <a:cs typeface="TH Niramit AS" pitchFamily="2" charset="-34"/>
              </a:rPr>
              <a:t>ฉลากสิ่งแวดล้อมของประเทศต่างๆ</a:t>
            </a:r>
            <a:endParaRPr kumimoji="0" 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</TotalTime>
  <Words>925</Words>
  <Application>Microsoft Office PowerPoint</Application>
  <PresentationFormat>นำเสนอทางหน้าจอ (4:3)</PresentationFormat>
  <Paragraphs>190</Paragraphs>
  <Slides>25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25</vt:i4>
      </vt:variant>
    </vt:vector>
  </HeadingPairs>
  <TitlesOfParts>
    <vt:vector size="26" baseType="lpstr">
      <vt:lpstr>ชุดรูปแบบของ Office</vt:lpstr>
      <vt:lpstr>ภาพนิ่ง 1</vt:lpstr>
      <vt:lpstr>นโยบายการจัดซื้อและจัดจ้าง ของสำนักงานอธิการบดี</vt:lpstr>
      <vt:lpstr>ภาพนิ่ง 3</vt:lpstr>
      <vt:lpstr>ภาพนิ่ง 4</vt:lpstr>
      <vt:lpstr>ภาพนิ่ง 5</vt:lpstr>
      <vt:lpstr>ภาพนิ่ง 6</vt:lpstr>
      <vt:lpstr>ตารางการจัดซื้อวัสดุอุปกรณ์และการจัดจ้างในสำนักงาน (Green  Office) (ต่อ)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ครุภัณฑ์งานบ้านงานครัว (ถังดับเพลิง เครื่องไฟฉุกเฉิน ตู้เย็น)</vt:lpstr>
      <vt:lpstr>ภาพนิ่ง 19</vt:lpstr>
      <vt:lpstr>  งานบริการจ้างเหมาทำความสะอาด (ต่อ) 2. การฝึกอบรมพนักงานทำความสะอาด (รูปภาพ)   </vt:lpstr>
      <vt:lpstr>งานบริการซ่อมแซมและบำรุงรักษา</vt:lpstr>
      <vt:lpstr>รางวัลดีเด่นของบริษัท สยามนิสสัน จำกัด</vt:lpstr>
      <vt:lpstr>สัญญาลักษณ์แสดงการบริการที่เป็นมิตรกับสิ่งแวดล้อม  ของบริษัท มิตซูบิซิ เอลเลเวเตอร์ (ประเทศไทย ) จำกัด</vt:lpstr>
      <vt:lpstr>งานบริการโรงแรมใบไม้เขียว</vt:lpstr>
      <vt:lpstr>ภาพนิ่ง 25</vt:lpstr>
    </vt:vector>
  </TitlesOfParts>
  <Company>CMRU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tuntaporn</cp:lastModifiedBy>
  <cp:revision>135</cp:revision>
  <dcterms:created xsi:type="dcterms:W3CDTF">2010-02-05T02:07:16Z</dcterms:created>
  <dcterms:modified xsi:type="dcterms:W3CDTF">2017-06-14T09:31:28Z</dcterms:modified>
</cp:coreProperties>
</file>