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handoutMasterIdLst>
    <p:handoutMasterId r:id="rId8"/>
  </p:handoutMasterIdLst>
  <p:sldIdLst>
    <p:sldId id="274" r:id="rId2"/>
    <p:sldId id="275" r:id="rId3"/>
    <p:sldId id="276" r:id="rId4"/>
    <p:sldId id="270" r:id="rId5"/>
    <p:sldId id="278" r:id="rId6"/>
    <p:sldId id="277" r:id="rId7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 varScale="1">
        <p:scale>
          <a:sx n="56" d="100"/>
          <a:sy n="56" d="100"/>
        </p:scale>
        <p:origin x="9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FA048ECF-4DE4-4971-A92A-F1555B3F6428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2D450F40-438D-4388-BC0F-E8E6ADED40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9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4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B253-BC65-4707-87C1-F2FC495314F5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34C8-4FE4-46AA-9324-C267790359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927B-A978-43B0-90A1-4EC93BC07B81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DEDF-7736-4A67-937B-DE101BD9159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9F70-B784-4DCA-84D3-1E326160907F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A079-9710-4AA7-B927-B3CF665AAE9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4Abg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8"/>
          <p:cNvSpPr/>
          <p:nvPr userDrawn="1"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9061-2E41-47AC-8AE7-7E3BE43E1245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F809-2978-48BF-B7EA-1EA6D32691D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622D-57BD-4BA7-88F0-31856A7D3014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8E58-75D7-4EFB-A723-20AA12C34C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89DE-70EB-4930-B997-C54EBE33225E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79DC-A868-4D0F-85E4-4DA93B107C3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7710-3485-4D56-AD6C-6303E32A08CB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93C3-10CE-4D2A-8A1D-80FBCAD0E6F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5449-A194-4671-A905-C558A4031BC5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CAD3-B8D0-4890-AF13-D53ABF769B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8F3A-487B-4F5F-9E16-C3CD0AD09882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38D7-B160-4D81-8165-FF19B6EDF5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992F-CA25-435D-8A49-917183A550D2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9481D-24CD-42EF-8D2D-286B9F46352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C9B2-DB82-4197-9E81-C39431DEF721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50A4-E2E8-4DE1-94BF-A7277AB5E7B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A2A625-44DC-4E19-BDAF-8886A7AA55DC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A14E34-6C10-434B-AC13-C4F44F3EA6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43608" y="2564904"/>
            <a:ext cx="83582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th-TH" sz="54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ea typeface="Times New Roman" pitchFamily="18" charset="0"/>
              </a:rPr>
              <a:t>        </a:t>
            </a:r>
            <a:r>
              <a:rPr lang="th-TH" sz="5400" b="1" dirty="0"/>
              <a:t>รายงานความก้าวหน้า หมวดที่ 7 </a:t>
            </a:r>
            <a:br>
              <a:rPr lang="th-TH" sz="5400" b="1" dirty="0"/>
            </a:br>
            <a:r>
              <a:rPr lang="th-TH" sz="5400" b="1" dirty="0"/>
              <a:t>การประเมินประสิทธิภาพและการ</a:t>
            </a:r>
            <a:r>
              <a:rPr lang="th-TH" sz="5400" b="1" dirty="0" smtClean="0"/>
              <a:t>ปรับปรุง</a:t>
            </a:r>
          </a:p>
          <a:p>
            <a:pPr algn="ctr" eaLnBrk="0" hangingPunct="0">
              <a:defRPr/>
            </a:pPr>
            <a:r>
              <a:rPr lang="th-TH" sz="5400" b="1" dirty="0" smtClean="0"/>
              <a:t>อย่าง</a:t>
            </a:r>
            <a:r>
              <a:rPr lang="th-TH" sz="5400" b="1" dirty="0"/>
              <a:t>ต่อเนื่อง</a:t>
            </a:r>
            <a:endParaRPr lang="en-US" sz="5400" dirty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 advTm="268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98480"/>
              </p:ext>
            </p:extLst>
          </p:nvPr>
        </p:nvGraphicFramePr>
        <p:xfrm>
          <a:off x="611556" y="1196746"/>
          <a:ext cx="8352932" cy="4968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77"/>
                <a:gridCol w="3019906"/>
                <a:gridCol w="578281"/>
                <a:gridCol w="232918"/>
                <a:gridCol w="232918"/>
                <a:gridCol w="232918"/>
                <a:gridCol w="232918"/>
                <a:gridCol w="232918"/>
                <a:gridCol w="232918"/>
                <a:gridCol w="232918"/>
                <a:gridCol w="232918"/>
                <a:gridCol w="232918"/>
                <a:gridCol w="232918"/>
                <a:gridCol w="232918"/>
                <a:gridCol w="232918"/>
                <a:gridCol w="1108371"/>
                <a:gridCol w="578281"/>
              </a:tblGrid>
              <a:tr h="247197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แผนการจัดการสิ่งแวดล้อม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6454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</a:rPr>
                        <a:t>ชื่อแผนงาน .................................โครงการสัปดาห์ </a:t>
                      </a:r>
                      <a:r>
                        <a:rPr lang="en-US" sz="1200" u="none" strike="noStrike" dirty="0">
                          <a:effectLst/>
                        </a:rPr>
                        <a:t>Green Office </a:t>
                      </a:r>
                      <a:r>
                        <a:rPr lang="th-TH" sz="1200" u="none" strike="noStrike" dirty="0">
                          <a:effectLst/>
                        </a:rPr>
                        <a:t>สำนักงานอธิการบดี     ......................หมายเลขแผนงาน</a:t>
                      </a:r>
                      <a:r>
                        <a:rPr lang="th-TH" sz="1200" u="none" strike="noStrike" dirty="0" smtClean="0">
                          <a:effectLst/>
                        </a:rPr>
                        <a:t>............................................</a:t>
                      </a:r>
                      <a:r>
                        <a:rPr lang="th-TH" sz="1200" u="none" strike="noStrike" dirty="0">
                          <a:effectLst/>
                        </a:rPr>
                        <a:t>ผู้จัดทำ........นายประคองยอดหอม......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6454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หน่วยงาน.....กองอาคารและสถานที่ สำนักงานอธิการบดี..........................วันที่บังคับใช้........3  สิงหาคม 2560 ....ผู้อนุมัติ........ผู้ช่วยศาสตราจารย์ ดร. ทองเลียน   บัวจูม....วันที่....2  สิงหาคม 2560......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4955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วัตถุประสงค์   1. เพื่อประชาสัมพันธ์และสร้างการรับรู้เกี่ยวกับการดำเนินการสำนักงานสีเขียว (</a:t>
                      </a:r>
                      <a:r>
                        <a:rPr lang="en-US" sz="1200" u="none" strike="noStrike">
                          <a:effectLst/>
                        </a:rPr>
                        <a:t>Green Office) </a:t>
                      </a:r>
                      <a:r>
                        <a:rPr lang="th-TH" sz="1200" u="none" strike="noStrike">
                          <a:effectLst/>
                        </a:rPr>
                        <a:t>ของสำนักงานอธิการบดีให้แก่บุคลากรสำนักงานอธิการบดี และบุคลการนอกสำนักงานอธิการบดี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18947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                           2.  เพื่อให้บุคลากรสำนักงานอธิการบดีได้มีส่วนร่วมในการดำเนินการสำนักงานสีเขียว (</a:t>
                      </a:r>
                      <a:r>
                        <a:rPr lang="en-US" sz="1200" u="none" strike="noStrike">
                          <a:effectLst/>
                        </a:rPr>
                        <a:t>Green Office) </a:t>
                      </a:r>
                      <a:r>
                        <a:rPr lang="th-TH" sz="1200" u="none" strike="noStrike">
                          <a:effectLst/>
                        </a:rPr>
                        <a:t>อย่างต่อเนื่อง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49680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</a:rPr>
                        <a:t>เป้าหมาย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189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รายละเอียดขั้นตอน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พ.ศ.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>
                          <a:effectLst/>
                        </a:rPr>
                        <a:t>ผู้รับผิดชอบ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>
                          <a:effectLst/>
                        </a:rPr>
                        <a:t>งบประมาณ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ctr"/>
                </a:tc>
              </a:tr>
              <a:tr h="36645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</a:rPr>
                        <a:t>การปฏิบัติงาน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ม.ค.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ก.พ.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มี.ค.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เม.ย.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พ.ค.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มิ.ย.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ก.ค.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ส.ค.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ก.ย.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ต.ค.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พ.ย.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ธ.ค.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189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1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การจัดกิจกรรม </a:t>
                      </a:r>
                      <a:r>
                        <a:rPr lang="en-US" sz="1200" u="none" strike="noStrike">
                          <a:effectLst/>
                        </a:rPr>
                        <a:t>Big Cleaning Day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แผน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นายประคอง  ยอดหอม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</a:tr>
              <a:tr h="2189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ปฏิบัติ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</a:tr>
              <a:tr h="2189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2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การจัดกิจกรรมเวทีเสวนา </a:t>
                      </a:r>
                      <a:r>
                        <a:rPr lang="en-US" sz="1200" u="none" strike="noStrike">
                          <a:effectLst/>
                        </a:rPr>
                        <a:t>Green Office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แผน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นายประคอง  ยอดหอม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</a:tr>
              <a:tr h="2189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ปฏิบัติ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</a:tr>
              <a:tr h="2189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แผน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</a:tr>
              <a:tr h="2189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</a:rPr>
                        <a:t>ปฏิบัติ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</a:tr>
              <a:tr h="218947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การติดตามความก้าวหน้า ให้ทำเครื่องหมายในช่องปฏิบัติและแนบเอกสารการปฏิบัติงาน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18947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ข้อบกพร่องที่พบจากการติดตามความก้าวหน้าและมาตรการแก้ไข ป้องกัน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18947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18947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ลูกศรเชื่อมต่อแบบตรง 7"/>
          <p:cNvCxnSpPr/>
          <p:nvPr/>
        </p:nvCxnSpPr>
        <p:spPr>
          <a:xfrm flipV="1">
            <a:off x="6156176" y="3717032"/>
            <a:ext cx="28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flipV="1">
            <a:off x="6156176" y="3933056"/>
            <a:ext cx="28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flipV="1">
            <a:off x="6156176" y="4149080"/>
            <a:ext cx="28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V="1">
            <a:off x="6156176" y="4365104"/>
            <a:ext cx="28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35696" y="45750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หมวดที่ 1 การบริหารจัดการองค์กร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2754773547"/>
      </p:ext>
    </p:extLst>
  </p:cSld>
  <p:clrMapOvr>
    <a:masterClrMapping/>
  </p:clrMapOvr>
  <p:transition advTm="85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90872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ภาพกิจกรรม</a:t>
            </a:r>
            <a:r>
              <a:rPr lang="th-TH" b="1" dirty="0">
                <a:cs typeface="+mj-cs"/>
              </a:rPr>
              <a:t>สัปดาห์ </a:t>
            </a:r>
            <a:r>
              <a:rPr lang="en-US" sz="2400" b="1" dirty="0">
                <a:cs typeface="+mj-cs"/>
              </a:rPr>
              <a:t>Green Office </a:t>
            </a:r>
            <a:r>
              <a:rPr lang="th-TH" b="1" dirty="0">
                <a:cs typeface="+mj-cs"/>
              </a:rPr>
              <a:t>สำนักงานอธิการบดี</a:t>
            </a:r>
            <a:endParaRPr lang="en-US" b="1" dirty="0">
              <a:cs typeface="+mj-cs"/>
            </a:endParaRPr>
          </a:p>
          <a:p>
            <a:endParaRPr lang="th-TH" dirty="0"/>
          </a:p>
        </p:txBody>
      </p:sp>
      <p:pic>
        <p:nvPicPr>
          <p:cNvPr id="12" name="รูปภาพ 11" descr="http://www.psdgreenoffice.mju.ac.th/goverment/25600508142424_psdgreenoffice/news_18410_16_25600803135535_2874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71" y="1700808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12" descr="http://www.psdgreenoffice.mju.ac.th/goverment/25600508142424_psdgreenoffice/news_18410_20_25600803135536_2217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687789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รูปภาพ 13" descr="http://www.psdgreenoffice.mju.ac.th/goverment/25600508142424_psdgreenoffice/news_18410_23_25600803135536_1873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24" y="4077072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รูปภาพ 14" descr="http://www.psdgreenoffice.mju.ac.th/goverment/25600508142424_psdgreenoffice/news_18410_23_25600803135536_1873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312"/>
            <a:ext cx="288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621888"/>
      </p:ext>
    </p:extLst>
  </p:cSld>
  <p:clrMapOvr>
    <a:masterClrMapping/>
  </p:clrMapOvr>
  <p:transition advTm="85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4868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หมวดที่ 2 การ</a:t>
            </a:r>
            <a:r>
              <a:rPr lang="th-TH" b="1" dirty="0">
                <a:cs typeface="+mj-cs"/>
              </a:rPr>
              <a:t>สื่อสารและกระบวนการสร้างจิตสำนึก</a:t>
            </a:r>
            <a:endParaRPr lang="en-US" dirty="0">
              <a:cs typeface="+mj-cs"/>
            </a:endParaRPr>
          </a:p>
          <a:p>
            <a:r>
              <a:rPr lang="th-TH" dirty="0" smtClean="0">
                <a:cs typeface="+mj-cs"/>
              </a:rPr>
              <a:t>		การ</a:t>
            </a:r>
            <a:r>
              <a:rPr lang="th-TH" dirty="0">
                <a:cs typeface="+mj-cs"/>
              </a:rPr>
              <a:t>ปรับปรุงอย่างต่อเนื่อง ของการสื่อสารและกระบวนการสร้างจิตสำนึก การประชาสัมพันธ์การรับรู้ รับทราบและการมีส่วนร่วม สู่การเป็น </a:t>
            </a:r>
            <a:r>
              <a:rPr lang="th-TH" dirty="0" err="1">
                <a:cs typeface="+mj-cs"/>
              </a:rPr>
              <a:t>สนอ</a:t>
            </a:r>
            <a:r>
              <a:rPr lang="th-TH" dirty="0">
                <a:cs typeface="+mj-cs"/>
              </a:rPr>
              <a:t> </a:t>
            </a:r>
            <a:r>
              <a:rPr lang="en-US" dirty="0">
                <a:cs typeface="+mj-cs"/>
              </a:rPr>
              <a:t>Green Office </a:t>
            </a:r>
            <a:r>
              <a:rPr lang="th-TH" dirty="0">
                <a:cs typeface="+mj-cs"/>
              </a:rPr>
              <a:t>ในครั้งที่ 2 คิดเป็นร้อยละ 82.5 เพิ่มมาจากครั้งที่ 1 ถึง ร้อยละ 41 จากจำนวนกลุ่มเป้าหมายทั้งหมด 200 คน</a:t>
            </a:r>
            <a:endParaRPr lang="en-US" dirty="0">
              <a:cs typeface="+mj-cs"/>
            </a:endParaRPr>
          </a:p>
          <a:p>
            <a:endParaRPr lang="th-TH" dirty="0">
              <a:cs typeface="+mj-cs"/>
            </a:endParaRPr>
          </a:p>
        </p:txBody>
      </p:sp>
      <p:pic>
        <p:nvPicPr>
          <p:cNvPr id="6" name="รูปภาพ 5" descr="http://www.psdgreenoffice.mju.ac.th/goverment/25600508142424_psdgreenoffice/Doc_25600808150851_28757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6" y="2924944"/>
            <a:ext cx="396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 descr="http://www.psdgreenoffice.mju.ac.th/goverment/25600508142424_psdgreenoffice/Doc_25600808150856_80781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960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5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486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หมวดที่ </a:t>
            </a:r>
            <a:r>
              <a:rPr lang="th-TH" b="1" dirty="0">
                <a:cs typeface="+mj-cs"/>
              </a:rPr>
              <a:t>3 รณรงค์ลดการใช้กระดาษ</a:t>
            </a:r>
            <a:r>
              <a:rPr lang="th-TH" b="1" dirty="0" smtClean="0">
                <a:cs typeface="+mj-cs"/>
              </a:rPr>
              <a:t>ในสำนักงานอธิการบดี</a:t>
            </a:r>
            <a:r>
              <a:rPr lang="th-TH" dirty="0" smtClean="0">
                <a:cs typeface="+mj-cs"/>
              </a:rPr>
              <a:t>		</a:t>
            </a:r>
            <a:endParaRPr lang="th-TH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55679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- เพิ่งได้ข้อมูลค่ะ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97040452"/>
      </p:ext>
    </p:extLst>
  </p:cSld>
  <p:clrMapOvr>
    <a:masterClrMapping/>
  </p:clrMapOvr>
  <p:transition advTm="85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908720"/>
            <a:ext cx="76328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หมวด 4 การจัดการของเสียในสำนักงาน </a:t>
            </a:r>
            <a:endParaRPr lang="en-US" sz="3200" dirty="0">
              <a:cs typeface="+mj-cs"/>
            </a:endParaRPr>
          </a:p>
          <a:p>
            <a:pPr lvl="0"/>
            <a:r>
              <a:rPr lang="th-TH" dirty="0" smtClean="0">
                <a:cs typeface="+mj-cs"/>
              </a:rPr>
              <a:t>1. มี</a:t>
            </a:r>
            <a:r>
              <a:rPr lang="th-TH" dirty="0">
                <a:cs typeface="+mj-cs"/>
              </a:rPr>
              <a:t>การกำหนดแนวทางการลดปริมาณขยะภายในอาคารสำนักงานอธิการบดี มหาวิทยาลัยแม่</a:t>
            </a:r>
            <a:r>
              <a:rPr lang="th-TH" dirty="0" err="1">
                <a:cs typeface="+mj-cs"/>
              </a:rPr>
              <a:t>โจ้</a:t>
            </a:r>
            <a:r>
              <a:rPr lang="th-TH" dirty="0">
                <a:cs typeface="+mj-cs"/>
              </a:rPr>
              <a:t> ได้แก่ การนำขยะอินทรีย์ไปแปรรูปทำปุ๋ยอินทรีย์</a:t>
            </a:r>
            <a:endParaRPr lang="en-US" dirty="0">
              <a:cs typeface="+mj-cs"/>
            </a:endParaRPr>
          </a:p>
          <a:p>
            <a:pPr lvl="0"/>
            <a:r>
              <a:rPr lang="th-TH" dirty="0" smtClean="0">
                <a:cs typeface="+mj-cs"/>
              </a:rPr>
              <a:t>2. การ</a:t>
            </a:r>
            <a:r>
              <a:rPr lang="th-TH" dirty="0">
                <a:cs typeface="+mj-cs"/>
              </a:rPr>
              <a:t>ชั่งและบันทึกปริมาณขยะในแต่ละวัน และนำไปไว้ที่จุดรวบรวมขยะประจำอาคาร</a:t>
            </a:r>
            <a:endParaRPr lang="en-US" dirty="0">
              <a:cs typeface="+mj-cs"/>
            </a:endParaRPr>
          </a:p>
          <a:p>
            <a:pPr lvl="0"/>
            <a:r>
              <a:rPr lang="th-TH" dirty="0" smtClean="0">
                <a:cs typeface="+mj-cs"/>
              </a:rPr>
              <a:t>3. มี</a:t>
            </a:r>
            <a:r>
              <a:rPr lang="th-TH" dirty="0">
                <a:cs typeface="+mj-cs"/>
              </a:rPr>
              <a:t>การการติดตั้งถังดักไขมันประจำหน่วยงาน เพื่อการจัดการเศษอาหารและคราบน้ำมัน โดยเครื่องดักไขมันขนาดความจุ 20 ลิตร และถังขยะเปียก (สำหรับใส่เศษอาหาร) (ได้รับมาจรฐาน </a:t>
            </a:r>
            <a:r>
              <a:rPr lang="th-TH" dirty="0" err="1">
                <a:cs typeface="+mj-cs"/>
              </a:rPr>
              <a:t>มอก</a:t>
            </a:r>
            <a:r>
              <a:rPr lang="th-TH" dirty="0">
                <a:cs typeface="+mj-cs"/>
              </a:rPr>
              <a:t>. รับประกันตลอดอายุการใช้งาน 1 ปี) จุดที่ 1 : ติดตั้งเครื่องดักไขมัน ขนาดความจุ 20 ลิตร ห้องกองอาคารและสถานที่ ชั้น 4 อาคารสำนักงานอธิการบดี จำนวน 1 เครื่อง</a:t>
            </a:r>
            <a:endParaRPr lang="en-US" dirty="0">
              <a:cs typeface="+mj-cs"/>
            </a:endParaRPr>
          </a:p>
          <a:p>
            <a:pPr lvl="0"/>
            <a:r>
              <a:rPr lang="th-TH" dirty="0" smtClean="0">
                <a:cs typeface="+mj-cs"/>
              </a:rPr>
              <a:t>4. มี</a:t>
            </a:r>
            <a:r>
              <a:rPr lang="th-TH" dirty="0">
                <a:cs typeface="+mj-cs"/>
              </a:rPr>
              <a:t>การจัดเก็บขยะอันตรายเพื่อรอการขนย้าย โดยดำเนินการจ้างเหมาเพื่อทำลาย โดยบริษัทที่รับทำลายต่อไป</a:t>
            </a:r>
            <a:endParaRPr lang="en-US" dirty="0">
              <a:cs typeface="+mj-cs"/>
            </a:endParaRPr>
          </a:p>
          <a:p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8519297"/>
      </p:ext>
    </p:extLst>
  </p:cSld>
  <p:clrMapOvr>
    <a:masterClrMapping/>
  </p:clrMapOvr>
  <p:transition advTm="85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399</Words>
  <Application>Microsoft Office PowerPoint</Application>
  <PresentationFormat>นำเสนอทางหน้าจอ (4:3)</PresentationFormat>
  <Paragraphs>133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2" baseType="lpstr">
      <vt:lpstr>Angsana New</vt:lpstr>
      <vt:lpstr>Arial</vt:lpstr>
      <vt:lpstr>Calibri</vt:lpstr>
      <vt:lpstr>Cordia New</vt:lpstr>
      <vt:lpstr>Times New Roman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CMRU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ณัฐกฤตา โกมลนาค</cp:lastModifiedBy>
  <cp:revision>113</cp:revision>
  <dcterms:created xsi:type="dcterms:W3CDTF">2010-02-05T02:07:16Z</dcterms:created>
  <dcterms:modified xsi:type="dcterms:W3CDTF">2017-08-09T02:30:16Z</dcterms:modified>
</cp:coreProperties>
</file>