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3"/>
  </p:notesMasterIdLst>
  <p:sldIdLst>
    <p:sldId id="256" r:id="rId2"/>
    <p:sldId id="258" r:id="rId3"/>
    <p:sldId id="259" r:id="rId4"/>
    <p:sldId id="264" r:id="rId5"/>
    <p:sldId id="265" r:id="rId6"/>
    <p:sldId id="261" r:id="rId7"/>
    <p:sldId id="268" r:id="rId8"/>
    <p:sldId id="266" r:id="rId9"/>
    <p:sldId id="269" r:id="rId10"/>
    <p:sldId id="270" r:id="rId11"/>
    <p:sldId id="271" r:id="rId12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3" autoAdjust="0"/>
    <p:restoredTop sz="94671" autoAdjust="0"/>
  </p:normalViewPr>
  <p:slideViewPr>
    <p:cSldViewPr>
      <p:cViewPr varScale="1">
        <p:scale>
          <a:sx n="70" d="100"/>
          <a:sy n="70" d="100"/>
        </p:scale>
        <p:origin x="-1368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.xlsx"/><Relationship Id="rId1" Type="http://schemas.openxmlformats.org/officeDocument/2006/relationships/image" Target="../media/image3.jpeg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2.xlsx"/><Relationship Id="rId1" Type="http://schemas.openxmlformats.org/officeDocument/2006/relationships/image" Target="../media/image3.jpeg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th-TH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เศษขยะทั่วไป</c:v>
                </c:pt>
              </c:strCache>
            </c:strRef>
          </c:tx>
          <c:invertIfNegative val="0"/>
          <c:cat>
            <c:strRef>
              <c:f>Sheet1!$A$2:$A$6</c:f>
              <c:strCache>
                <c:ptCount val="5"/>
                <c:pt idx="0">
                  <c:v>มกราคม</c:v>
                </c:pt>
                <c:pt idx="1">
                  <c:v>กุมภาพันธ์</c:v>
                </c:pt>
                <c:pt idx="2">
                  <c:v>มีนาคม</c:v>
                </c:pt>
                <c:pt idx="3">
                  <c:v>เมษายน</c:v>
                </c:pt>
                <c:pt idx="4">
                  <c:v>พฤษภาคม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161.30000000000001</c:v>
                </c:pt>
                <c:pt idx="1">
                  <c:v>172.6</c:v>
                </c:pt>
                <c:pt idx="2">
                  <c:v>186.7</c:v>
                </c:pt>
                <c:pt idx="3">
                  <c:v>177.2</c:v>
                </c:pt>
                <c:pt idx="4">
                  <c:v>180.3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เศษอาหาร</c:v>
                </c:pt>
              </c:strCache>
            </c:strRef>
          </c:tx>
          <c:invertIfNegative val="0"/>
          <c:cat>
            <c:strRef>
              <c:f>Sheet1!$A$2:$A$6</c:f>
              <c:strCache>
                <c:ptCount val="5"/>
                <c:pt idx="0">
                  <c:v>มกราคม</c:v>
                </c:pt>
                <c:pt idx="1">
                  <c:v>กุมภาพันธ์</c:v>
                </c:pt>
                <c:pt idx="2">
                  <c:v>มีนาคม</c:v>
                </c:pt>
                <c:pt idx="3">
                  <c:v>เมษายน</c:v>
                </c:pt>
                <c:pt idx="4">
                  <c:v>พฤษภาคม</c:v>
                </c:pt>
              </c:strCache>
            </c:strRef>
          </c:cat>
          <c:val>
            <c:numRef>
              <c:f>Sheet1!$C$2:$C$6</c:f>
              <c:numCache>
                <c:formatCode>General</c:formatCode>
                <c:ptCount val="5"/>
                <c:pt idx="0">
                  <c:v>258</c:v>
                </c:pt>
                <c:pt idx="1">
                  <c:v>246.7</c:v>
                </c:pt>
                <c:pt idx="2">
                  <c:v>230.9</c:v>
                </c:pt>
                <c:pt idx="3">
                  <c:v>210.2</c:v>
                </c:pt>
                <c:pt idx="4">
                  <c:v>174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ถุงพลาสติก</c:v>
                </c:pt>
              </c:strCache>
            </c:strRef>
          </c:tx>
          <c:invertIfNegative val="0"/>
          <c:cat>
            <c:strRef>
              <c:f>Sheet1!$A$2:$A$6</c:f>
              <c:strCache>
                <c:ptCount val="5"/>
                <c:pt idx="0">
                  <c:v>มกราคม</c:v>
                </c:pt>
                <c:pt idx="1">
                  <c:v>กุมภาพันธ์</c:v>
                </c:pt>
                <c:pt idx="2">
                  <c:v>มีนาคม</c:v>
                </c:pt>
                <c:pt idx="3">
                  <c:v>เมษายน</c:v>
                </c:pt>
                <c:pt idx="4">
                  <c:v>พฤษภาคม</c:v>
                </c:pt>
              </c:strCache>
            </c:strRef>
          </c:cat>
          <c:val>
            <c:numRef>
              <c:f>Sheet1!$D$2:$D$6</c:f>
              <c:numCache>
                <c:formatCode>General</c:formatCode>
                <c:ptCount val="5"/>
                <c:pt idx="0">
                  <c:v>164.4</c:v>
                </c:pt>
                <c:pt idx="1">
                  <c:v>157.1</c:v>
                </c:pt>
                <c:pt idx="2">
                  <c:v>154</c:v>
                </c:pt>
                <c:pt idx="3">
                  <c:v>143.4</c:v>
                </c:pt>
                <c:pt idx="4">
                  <c:v>90.2</c:v>
                </c:pt>
              </c:numCache>
            </c:numRef>
          </c:val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กล่องโฟม</c:v>
                </c:pt>
              </c:strCache>
            </c:strRef>
          </c:tx>
          <c:invertIfNegative val="0"/>
          <c:cat>
            <c:strRef>
              <c:f>Sheet1!$A$2:$A$6</c:f>
              <c:strCache>
                <c:ptCount val="5"/>
                <c:pt idx="0">
                  <c:v>มกราคม</c:v>
                </c:pt>
                <c:pt idx="1">
                  <c:v>กุมภาพันธ์</c:v>
                </c:pt>
                <c:pt idx="2">
                  <c:v>มีนาคม</c:v>
                </c:pt>
                <c:pt idx="3">
                  <c:v>เมษายน</c:v>
                </c:pt>
                <c:pt idx="4">
                  <c:v>พฤษภาคม</c:v>
                </c:pt>
              </c:strCache>
            </c:strRef>
          </c:cat>
          <c:val>
            <c:numRef>
              <c:f>Sheet1!$E$2:$E$6</c:f>
              <c:numCache>
                <c:formatCode>General</c:formatCode>
                <c:ptCount val="5"/>
                <c:pt idx="0">
                  <c:v>2.4</c:v>
                </c:pt>
                <c:pt idx="1">
                  <c:v>18.100000000000001</c:v>
                </c:pt>
                <c:pt idx="2">
                  <c:v>10.5</c:v>
                </c:pt>
                <c:pt idx="3">
                  <c:v>9.5</c:v>
                </c:pt>
                <c:pt idx="4">
                  <c:v>8.6999999999999993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82155776"/>
        <c:axId val="84967424"/>
        <c:axId val="0"/>
      </c:bar3DChart>
      <c:catAx>
        <c:axId val="82155776"/>
        <c:scaling>
          <c:orientation val="minMax"/>
        </c:scaling>
        <c:delete val="0"/>
        <c:axPos val="b"/>
        <c:majorTickMark val="out"/>
        <c:minorTickMark val="none"/>
        <c:tickLblPos val="nextTo"/>
        <c:crossAx val="84967424"/>
        <c:crosses val="autoZero"/>
        <c:auto val="1"/>
        <c:lblAlgn val="ctr"/>
        <c:lblOffset val="100"/>
        <c:noMultiLvlLbl val="0"/>
      </c:catAx>
      <c:valAx>
        <c:axId val="84967424"/>
        <c:scaling>
          <c:orientation val="minMax"/>
          <c:max val="300"/>
          <c:min val="0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82155776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spPr>
    <a:blipFill>
      <a:blip xmlns:r="http://schemas.openxmlformats.org/officeDocument/2006/relationships" r:embed="rId1"/>
      <a:tile tx="0" ty="0" sx="100000" sy="100000" flip="none" algn="tl"/>
    </a:blipFill>
  </c:spPr>
  <c:txPr>
    <a:bodyPr/>
    <a:lstStyle/>
    <a:p>
      <a:pPr>
        <a:defRPr sz="1800"/>
      </a:pPr>
      <a:endParaRPr lang="th-TH"/>
    </a:p>
  </c:txPr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th-TH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กระดาษ</c:v>
                </c:pt>
              </c:strCache>
            </c:strRef>
          </c:tx>
          <c:invertIfNegative val="0"/>
          <c:cat>
            <c:strRef>
              <c:f>Sheet1!$A$2:$A$6</c:f>
              <c:strCache>
                <c:ptCount val="5"/>
                <c:pt idx="0">
                  <c:v>มกราคม</c:v>
                </c:pt>
                <c:pt idx="1">
                  <c:v>กุมภาพันธ์</c:v>
                </c:pt>
                <c:pt idx="2">
                  <c:v>มีนาคม</c:v>
                </c:pt>
                <c:pt idx="3">
                  <c:v>เมษายน</c:v>
                </c:pt>
                <c:pt idx="4">
                  <c:v>พฤษภาคม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63.2</c:v>
                </c:pt>
                <c:pt idx="1">
                  <c:v>63.3</c:v>
                </c:pt>
                <c:pt idx="2">
                  <c:v>59.9</c:v>
                </c:pt>
                <c:pt idx="3">
                  <c:v>55</c:v>
                </c:pt>
                <c:pt idx="4">
                  <c:v>49.9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ขวดพลาสติก</c:v>
                </c:pt>
              </c:strCache>
            </c:strRef>
          </c:tx>
          <c:invertIfNegative val="0"/>
          <c:cat>
            <c:strRef>
              <c:f>Sheet1!$A$2:$A$6</c:f>
              <c:strCache>
                <c:ptCount val="5"/>
                <c:pt idx="0">
                  <c:v>มกราคม</c:v>
                </c:pt>
                <c:pt idx="1">
                  <c:v>กุมภาพันธ์</c:v>
                </c:pt>
                <c:pt idx="2">
                  <c:v>มีนาคม</c:v>
                </c:pt>
                <c:pt idx="3">
                  <c:v>เมษายน</c:v>
                </c:pt>
                <c:pt idx="4">
                  <c:v>พฤษภาคม</c:v>
                </c:pt>
              </c:strCache>
            </c:strRef>
          </c:cat>
          <c:val>
            <c:numRef>
              <c:f>Sheet1!$C$2:$C$6</c:f>
              <c:numCache>
                <c:formatCode>General</c:formatCode>
                <c:ptCount val="5"/>
                <c:pt idx="0">
                  <c:v>7</c:v>
                </c:pt>
                <c:pt idx="1">
                  <c:v>16.5</c:v>
                </c:pt>
                <c:pt idx="2">
                  <c:v>7.5</c:v>
                </c:pt>
                <c:pt idx="3">
                  <c:v>11.1</c:v>
                </c:pt>
                <c:pt idx="4">
                  <c:v>10.199999999999999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ขวดแก้ว</c:v>
                </c:pt>
              </c:strCache>
            </c:strRef>
          </c:tx>
          <c:invertIfNegative val="0"/>
          <c:cat>
            <c:strRef>
              <c:f>Sheet1!$A$2:$A$6</c:f>
              <c:strCache>
                <c:ptCount val="5"/>
                <c:pt idx="0">
                  <c:v>มกราคม</c:v>
                </c:pt>
                <c:pt idx="1">
                  <c:v>กุมภาพันธ์</c:v>
                </c:pt>
                <c:pt idx="2">
                  <c:v>มีนาคม</c:v>
                </c:pt>
                <c:pt idx="3">
                  <c:v>เมษายน</c:v>
                </c:pt>
                <c:pt idx="4">
                  <c:v>พฤษภาคม</c:v>
                </c:pt>
              </c:strCache>
            </c:strRef>
          </c:cat>
          <c:val>
            <c:numRef>
              <c:f>Sheet1!$D$2:$D$6</c:f>
              <c:numCache>
                <c:formatCode>General</c:formatCode>
                <c:ptCount val="5"/>
                <c:pt idx="0">
                  <c:v>10.7</c:v>
                </c:pt>
                <c:pt idx="1">
                  <c:v>17.399999999999999</c:v>
                </c:pt>
                <c:pt idx="2">
                  <c:v>6.9</c:v>
                </c:pt>
                <c:pt idx="3">
                  <c:v>6.4</c:v>
                </c:pt>
                <c:pt idx="4">
                  <c:v>6</c:v>
                </c:pt>
              </c:numCache>
            </c:numRef>
          </c:val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กล่องลังกระดาษ</c:v>
                </c:pt>
              </c:strCache>
            </c:strRef>
          </c:tx>
          <c:invertIfNegative val="0"/>
          <c:cat>
            <c:strRef>
              <c:f>Sheet1!$A$2:$A$6</c:f>
              <c:strCache>
                <c:ptCount val="5"/>
                <c:pt idx="0">
                  <c:v>มกราคม</c:v>
                </c:pt>
                <c:pt idx="1">
                  <c:v>กุมภาพันธ์</c:v>
                </c:pt>
                <c:pt idx="2">
                  <c:v>มีนาคม</c:v>
                </c:pt>
                <c:pt idx="3">
                  <c:v>เมษายน</c:v>
                </c:pt>
                <c:pt idx="4">
                  <c:v>พฤษภาคม</c:v>
                </c:pt>
              </c:strCache>
            </c:strRef>
          </c:cat>
          <c:val>
            <c:numRef>
              <c:f>Sheet1!$E$2:$E$6</c:f>
              <c:numCache>
                <c:formatCode>General</c:formatCode>
                <c:ptCount val="5"/>
                <c:pt idx="0">
                  <c:v>2.5</c:v>
                </c:pt>
                <c:pt idx="1">
                  <c:v>4.0999999999999996</c:v>
                </c:pt>
                <c:pt idx="2">
                  <c:v>2.4</c:v>
                </c:pt>
                <c:pt idx="3">
                  <c:v>2.8</c:v>
                </c:pt>
                <c:pt idx="4">
                  <c:v>3.5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39068032"/>
        <c:axId val="39069568"/>
        <c:axId val="0"/>
      </c:bar3DChart>
      <c:catAx>
        <c:axId val="39068032"/>
        <c:scaling>
          <c:orientation val="minMax"/>
        </c:scaling>
        <c:delete val="0"/>
        <c:axPos val="b"/>
        <c:majorTickMark val="out"/>
        <c:minorTickMark val="none"/>
        <c:tickLblPos val="nextTo"/>
        <c:crossAx val="39069568"/>
        <c:crosses val="autoZero"/>
        <c:auto val="1"/>
        <c:lblAlgn val="ctr"/>
        <c:lblOffset val="100"/>
        <c:noMultiLvlLbl val="0"/>
      </c:catAx>
      <c:valAx>
        <c:axId val="39069568"/>
        <c:scaling>
          <c:orientation val="minMax"/>
          <c:max val="70"/>
          <c:min val="0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39068032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spPr>
    <a:blipFill>
      <a:blip xmlns:r="http://schemas.openxmlformats.org/officeDocument/2006/relationships" r:embed="rId1"/>
      <a:tile tx="0" ty="0" sx="100000" sy="100000" flip="none" algn="tl"/>
    </a:blipFill>
  </c:spPr>
  <c:txPr>
    <a:bodyPr/>
    <a:lstStyle/>
    <a:p>
      <a:pPr>
        <a:defRPr sz="1800"/>
      </a:pPr>
      <a:endParaRPr lang="th-TH"/>
    </a:p>
  </c:txPr>
  <c:externalData r:id="rId2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h-TH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4812BA3-340C-40ED-9EE1-722851A532CD}" type="datetimeFigureOut">
              <a:rPr lang="th-TH" smtClean="0"/>
              <a:t>15/06/60</a:t>
            </a:fld>
            <a:endParaRPr lang="th-TH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h-TH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439D2BE-C18E-4258-BC80-E479099A172F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1472575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39D2BE-C18E-4258-BC80-E479099A172F}" type="slidenum">
              <a:rPr lang="th-TH" smtClean="0"/>
              <a:t>2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1387532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0777-4C60-462E-A92C-CDAFD498799C}" type="datetimeFigureOut">
              <a:rPr lang="en-US" smtClean="0"/>
              <a:t>6/15/2017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E6EB8-52AB-45EA-A660-3E1EBFA72987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0777-4C60-462E-A92C-CDAFD498799C}" type="datetimeFigureOut">
              <a:rPr lang="en-US" smtClean="0"/>
              <a:t>6/15/2017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E6EB8-52AB-45EA-A660-3E1EBFA7298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0777-4C60-462E-A92C-CDAFD498799C}" type="datetimeFigureOut">
              <a:rPr lang="en-US" smtClean="0"/>
              <a:t>6/15/2017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E6EB8-52AB-45EA-A660-3E1EBFA7298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0777-4C60-462E-A92C-CDAFD498799C}" type="datetimeFigureOut">
              <a:rPr lang="en-US" smtClean="0"/>
              <a:t>6/15/2017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E6EB8-52AB-45EA-A660-3E1EBFA7298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0777-4C60-462E-A92C-CDAFD498799C}" type="datetimeFigureOut">
              <a:rPr lang="en-US" smtClean="0"/>
              <a:t>6/15/2017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E6EB8-52AB-45EA-A660-3E1EBFA72987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0777-4C60-462E-A92C-CDAFD498799C}" type="datetimeFigureOut">
              <a:rPr lang="en-US" smtClean="0"/>
              <a:t>6/15/2017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E6EB8-52AB-45EA-A660-3E1EBFA7298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0777-4C60-462E-A92C-CDAFD498799C}" type="datetimeFigureOut">
              <a:rPr lang="en-US" smtClean="0"/>
              <a:t>6/15/2017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E6EB8-52AB-45EA-A660-3E1EBFA7298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0777-4C60-462E-A92C-CDAFD498799C}" type="datetimeFigureOut">
              <a:rPr lang="en-US" smtClean="0"/>
              <a:t>6/15/2017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E6EB8-52AB-45EA-A660-3E1EBFA7298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0777-4C60-462E-A92C-CDAFD498799C}" type="datetimeFigureOut">
              <a:rPr lang="en-US" smtClean="0"/>
              <a:t>6/15/2017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E6EB8-52AB-45EA-A660-3E1EBFA7298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0777-4C60-462E-A92C-CDAFD498799C}" type="datetimeFigureOut">
              <a:rPr lang="en-US" smtClean="0"/>
              <a:t>6/15/2017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E6EB8-52AB-45EA-A660-3E1EBFA7298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B0777-4C60-462E-A92C-CDAFD498799C}" type="datetimeFigureOut">
              <a:rPr lang="en-US" smtClean="0"/>
              <a:t>6/15/2017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59DE6EB8-52AB-45EA-A660-3E1EBFA72987}" type="slidenum">
              <a:rPr lang="en-US" smtClean="0"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0EAB0777-4C60-462E-A92C-CDAFD498799C}" type="datetimeFigureOut">
              <a:rPr lang="en-US" smtClean="0"/>
              <a:t>6/15/2017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9DE6EB8-52AB-45EA-A660-3E1EBFA72987}" type="slidenum">
              <a:rPr lang="en-US" smtClean="0"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5893" y="2931910"/>
            <a:ext cx="7851648" cy="1828800"/>
          </a:xfrm>
        </p:spPr>
        <p:txBody>
          <a:bodyPr/>
          <a:lstStyle/>
          <a:p>
            <a:pPr algn="ctr"/>
            <a:r>
              <a:rPr lang="th-TH" dirty="0" smtClean="0"/>
              <a:t>หมวด 4</a:t>
            </a:r>
            <a:br>
              <a:rPr lang="th-TH" dirty="0" smtClean="0"/>
            </a:br>
            <a:r>
              <a:rPr lang="th-TH" dirty="0" smtClean="0"/>
              <a:t>การจัดการของเสียในสำนักงาน</a:t>
            </a:r>
            <a:endParaRPr lang="th-TH" dirty="0"/>
          </a:p>
        </p:txBody>
      </p:sp>
      <p:pic>
        <p:nvPicPr>
          <p:cNvPr id="6" name="Picture 4" descr="Logo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908720"/>
            <a:ext cx="1935659" cy="19356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139640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4005064"/>
            <a:ext cx="82296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th-TH" altLang="th-TH" sz="5400" b="1" dirty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แนวทางการลดปริมาณขยะภายในอาคารสำนักงานอธิการบดี</a:t>
            </a:r>
            <a:br>
              <a:rPr lang="th-TH" altLang="th-TH" sz="5400" b="1" dirty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th-TH" altLang="th-TH" sz="5400" b="1" dirty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มหาวิทยาลัยแม่โจ้</a:t>
            </a:r>
            <a:br>
              <a:rPr lang="th-TH" altLang="th-TH" sz="5400" b="1" dirty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13809420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lum contras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311" t="14540" r="32378" b="6111"/>
          <a:stretch>
            <a:fillRect/>
          </a:stretch>
        </p:blipFill>
        <p:spPr bwMode="auto">
          <a:xfrm>
            <a:off x="107504" y="750717"/>
            <a:ext cx="4608512" cy="58593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lum contras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844" t="10500" r="35461" b="14890"/>
          <a:stretch>
            <a:fillRect/>
          </a:stretch>
        </p:blipFill>
        <p:spPr bwMode="auto">
          <a:xfrm>
            <a:off x="4541472" y="1196751"/>
            <a:ext cx="4351008" cy="54133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884313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7584" y="476672"/>
            <a:ext cx="7772400" cy="1470025"/>
          </a:xfrm>
        </p:spPr>
        <p:txBody>
          <a:bodyPr>
            <a:normAutofit fontScale="90000"/>
          </a:bodyPr>
          <a:lstStyle/>
          <a:p>
            <a:pPr algn="ctr"/>
            <a:r>
              <a:rPr lang="th-TH" sz="3800" dirty="0" smtClean="0">
                <a:solidFill>
                  <a:schemeClr val="accent4">
                    <a:lumMod val="75000"/>
                  </a:schemeClr>
                </a:solidFill>
              </a:rPr>
              <a:t>   </a:t>
            </a:r>
            <a:br>
              <a:rPr lang="th-TH" sz="3800" dirty="0" smtClean="0">
                <a:solidFill>
                  <a:schemeClr val="accent4">
                    <a:lumMod val="75000"/>
                  </a:schemeClr>
                </a:solidFill>
              </a:rPr>
            </a:br>
            <a:r>
              <a:rPr lang="th-TH" sz="3800" dirty="0" smtClean="0">
                <a:solidFill>
                  <a:schemeClr val="accent4">
                    <a:lumMod val="75000"/>
                  </a:schemeClr>
                </a:solidFill>
              </a:rPr>
              <a:t>ปริมาณขยะทั่วไป กลุ่มอาคารสำนักงานอธิการบดี</a:t>
            </a:r>
            <a:br>
              <a:rPr lang="th-TH" sz="3800" dirty="0" smtClean="0">
                <a:solidFill>
                  <a:schemeClr val="accent4">
                    <a:lumMod val="75000"/>
                  </a:schemeClr>
                </a:solidFill>
              </a:rPr>
            </a:br>
            <a:r>
              <a:rPr lang="th-TH" sz="3800" dirty="0" smtClean="0">
                <a:solidFill>
                  <a:schemeClr val="accent4">
                    <a:lumMod val="75000"/>
                  </a:schemeClr>
                </a:solidFill>
              </a:rPr>
              <a:t>  ปริมาณ (กิโลกรัม)</a:t>
            </a:r>
            <a:endParaRPr lang="th-TH" sz="3800" dirty="0">
              <a:solidFill>
                <a:schemeClr val="accent4">
                  <a:lumMod val="75000"/>
                </a:schemeClr>
              </a:solidFill>
            </a:endParaRPr>
          </a:p>
        </p:txBody>
      </p:sp>
      <p:graphicFrame>
        <p:nvGraphicFramePr>
          <p:cNvPr id="4" name="Chart 3"/>
          <p:cNvGraphicFramePr/>
          <p:nvPr>
            <p:extLst>
              <p:ext uri="{D42A27DB-BD31-4B8C-83A1-F6EECF244321}">
                <p14:modId xmlns:p14="http://schemas.microsoft.com/office/powerpoint/2010/main" val="1471706644"/>
              </p:ext>
            </p:extLst>
          </p:nvPr>
        </p:nvGraphicFramePr>
        <p:xfrm>
          <a:off x="1403648" y="2132856"/>
          <a:ext cx="6096000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5" name="Picture 4" descr="Logo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283" y="692696"/>
            <a:ext cx="1071563" cy="1071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278265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7584" y="476672"/>
            <a:ext cx="7772400" cy="1470025"/>
          </a:xfrm>
        </p:spPr>
        <p:txBody>
          <a:bodyPr>
            <a:normAutofit fontScale="90000"/>
          </a:bodyPr>
          <a:lstStyle/>
          <a:p>
            <a:pPr algn="ctr"/>
            <a:r>
              <a:rPr lang="th-TH" sz="3800" dirty="0" smtClean="0">
                <a:solidFill>
                  <a:schemeClr val="accent4">
                    <a:lumMod val="75000"/>
                  </a:schemeClr>
                </a:solidFill>
              </a:rPr>
              <a:t>   </a:t>
            </a:r>
            <a:br>
              <a:rPr lang="th-TH" sz="3800" dirty="0" smtClean="0">
                <a:solidFill>
                  <a:schemeClr val="accent4">
                    <a:lumMod val="75000"/>
                  </a:schemeClr>
                </a:solidFill>
              </a:rPr>
            </a:br>
            <a:r>
              <a:rPr lang="th-TH" sz="3800" dirty="0" smtClean="0">
                <a:solidFill>
                  <a:schemeClr val="accent4">
                    <a:lumMod val="75000"/>
                  </a:schemeClr>
                </a:solidFill>
              </a:rPr>
              <a:t> ปริมาณขยะรีไซเคิล กลุ่มอาคารสำนักงานอธิการบดี</a:t>
            </a:r>
            <a:br>
              <a:rPr lang="th-TH" sz="3800" dirty="0" smtClean="0">
                <a:solidFill>
                  <a:schemeClr val="accent4">
                    <a:lumMod val="75000"/>
                  </a:schemeClr>
                </a:solidFill>
              </a:rPr>
            </a:br>
            <a:r>
              <a:rPr lang="th-TH" sz="3800" dirty="0" smtClean="0">
                <a:solidFill>
                  <a:schemeClr val="accent4">
                    <a:lumMod val="75000"/>
                  </a:schemeClr>
                </a:solidFill>
              </a:rPr>
              <a:t>ปริมาณ (กิโลกรัม)</a:t>
            </a:r>
            <a:endParaRPr lang="th-TH" sz="3800" dirty="0">
              <a:solidFill>
                <a:schemeClr val="accent4">
                  <a:lumMod val="75000"/>
                </a:schemeClr>
              </a:solidFill>
            </a:endParaRPr>
          </a:p>
        </p:txBody>
      </p:sp>
      <p:graphicFrame>
        <p:nvGraphicFramePr>
          <p:cNvPr id="4" name="Chart 3"/>
          <p:cNvGraphicFramePr/>
          <p:nvPr>
            <p:extLst>
              <p:ext uri="{D42A27DB-BD31-4B8C-83A1-F6EECF244321}">
                <p14:modId xmlns:p14="http://schemas.microsoft.com/office/powerpoint/2010/main" val="92474452"/>
              </p:ext>
            </p:extLst>
          </p:nvPr>
        </p:nvGraphicFramePr>
        <p:xfrm>
          <a:off x="1403648" y="2132856"/>
          <a:ext cx="6096000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5" name="Picture 4" descr="Logo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841" y="764704"/>
            <a:ext cx="1071563" cy="1071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927349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th-TH" sz="4000" b="1" dirty="0" smtClean="0"/>
              <a:t>การชั่งและบันทึกปริมาณขยะในแต่ละวัน</a:t>
            </a:r>
            <a:endParaRPr lang="th-TH" sz="4000" b="1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7824" y="1772816"/>
            <a:ext cx="3414754" cy="4551979"/>
          </a:xfrm>
        </p:spPr>
      </p:pic>
    </p:spTree>
    <p:extLst>
      <p:ext uri="{BB962C8B-B14F-4D97-AF65-F5344CB8AC3E}">
        <p14:creationId xmlns:p14="http://schemas.microsoft.com/office/powerpoint/2010/main" val="2503442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th-TH" sz="4000" b="1" dirty="0"/>
              <a:t>การชั่งและบันทึกปริมาณขยะในแต่ละวัน</a:t>
            </a:r>
            <a:endParaRPr lang="th-TH" sz="4000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5816" y="1628800"/>
            <a:ext cx="3486761" cy="4647966"/>
          </a:xfrm>
        </p:spPr>
      </p:pic>
    </p:spTree>
    <p:extLst>
      <p:ext uri="{BB962C8B-B14F-4D97-AF65-F5344CB8AC3E}">
        <p14:creationId xmlns:p14="http://schemas.microsoft.com/office/powerpoint/2010/main" val="38399912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th-TH" sz="4000" b="1" dirty="0" smtClean="0"/>
              <a:t>ถังขยะแยกตามประเภทของขยะ</a:t>
            </a:r>
            <a:endParaRPr lang="th-TH" sz="4000" b="1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656" y="1844824"/>
            <a:ext cx="6062711" cy="3600400"/>
          </a:xfrm>
        </p:spPr>
      </p:pic>
    </p:spTree>
    <p:extLst>
      <p:ext uri="{BB962C8B-B14F-4D97-AF65-F5344CB8AC3E}">
        <p14:creationId xmlns:p14="http://schemas.microsoft.com/office/powerpoint/2010/main" val="16143276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th-TH" sz="4000" b="1" dirty="0"/>
              <a:t>จุดรวบรวมขยะประจำอาคาร</a:t>
            </a:r>
            <a:endParaRPr lang="th-TH" sz="4000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1772816"/>
            <a:ext cx="5851262" cy="4389437"/>
          </a:xfrm>
        </p:spPr>
      </p:pic>
    </p:spTree>
    <p:extLst>
      <p:ext uri="{BB962C8B-B14F-4D97-AF65-F5344CB8AC3E}">
        <p14:creationId xmlns:p14="http://schemas.microsoft.com/office/powerpoint/2010/main" val="31276210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th-TH" sz="4000" b="1" dirty="0" smtClean="0"/>
              <a:t>การติดตั้งถังดักไขมันประจำหน่วยงาน</a:t>
            </a:r>
            <a:endParaRPr lang="th-TH" sz="4000" b="1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1844824"/>
            <a:ext cx="5851262" cy="4389437"/>
          </a:xfrm>
        </p:spPr>
      </p:pic>
    </p:spTree>
    <p:extLst>
      <p:ext uri="{BB962C8B-B14F-4D97-AF65-F5344CB8AC3E}">
        <p14:creationId xmlns:p14="http://schemas.microsoft.com/office/powerpoint/2010/main" val="40749178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3568" y="1556792"/>
            <a:ext cx="8229600" cy="1143000"/>
          </a:xfrm>
        </p:spPr>
        <p:txBody>
          <a:bodyPr>
            <a:no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h-TH" sz="3000" b="1" dirty="0" smtClean="0">
                <a:solidFill>
                  <a:srgbClr val="FF0000"/>
                </a:solidFill>
              </a:rPr>
              <a:t>การจัดการเศษอาหารและคราบน้ำมัน</a:t>
            </a:r>
            <a:br>
              <a:rPr lang="th-TH" sz="3000" b="1" dirty="0" smtClean="0">
                <a:solidFill>
                  <a:srgbClr val="FF0000"/>
                </a:solidFill>
              </a:rPr>
            </a:br>
            <a:r>
              <a:rPr lang="th-TH" sz="3000" b="1" dirty="0" smtClean="0">
                <a:solidFill>
                  <a:srgbClr val="0033CC"/>
                </a:solidFill>
              </a:rPr>
              <a:t>เครื่องดักไขมันขนาดความจุ 20 ลิตร และถังขยะเปียก (สำหรับใส่เศษอาหาร) </a:t>
            </a:r>
            <a:r>
              <a:rPr lang="th-TH" sz="30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(</a:t>
            </a:r>
            <a:r>
              <a:rPr lang="th-TH" sz="3000" b="1" dirty="0" smtClean="0"/>
              <a:t>ได้รับมาจรฐาน มอก. รับประกันตลอดอายุการใช้งาน 1 ปี)</a:t>
            </a:r>
            <a:br>
              <a:rPr lang="th-TH" sz="3000" b="1" dirty="0" smtClean="0"/>
            </a:br>
            <a:r>
              <a:rPr lang="th-TH" sz="3000" b="1" dirty="0" smtClean="0">
                <a:solidFill>
                  <a:srgbClr val="FF0000"/>
                </a:solidFill>
              </a:rPr>
              <a:t>จุดที่ 1 </a:t>
            </a:r>
            <a:r>
              <a:rPr lang="en-US" sz="3000" b="1" dirty="0" smtClean="0">
                <a:solidFill>
                  <a:srgbClr val="FF0000"/>
                </a:solidFill>
              </a:rPr>
              <a:t>: </a:t>
            </a:r>
            <a:r>
              <a:rPr lang="th-TH" sz="30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ติดตั้งเครื่องดักไขมัน ขนาดความจุ 20 ลิตร </a:t>
            </a:r>
            <a:r>
              <a:rPr lang="th-TH" sz="3000" b="1" dirty="0" smtClean="0"/>
              <a:t>ห้องกองอาคารและสถานที่ ชั้น 4 อาคารสำนักงานอธิการบดี จำนวน 1 เครื่อง</a:t>
            </a:r>
            <a:endParaRPr lang="th-TH" sz="3000" b="1" dirty="0"/>
          </a:p>
        </p:txBody>
      </p:sp>
      <p:pic>
        <p:nvPicPr>
          <p:cNvPr id="7" name="รูปภาพ 2" descr="20971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2726954"/>
            <a:ext cx="5159251" cy="387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5543513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411</TotalTime>
  <Words>60</Words>
  <Application>Microsoft Office PowerPoint</Application>
  <PresentationFormat>On-screen Show (4:3)</PresentationFormat>
  <Paragraphs>11</Paragraphs>
  <Slides>11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Flow</vt:lpstr>
      <vt:lpstr>หมวด 4 การจัดการของเสียในสำนักงาน</vt:lpstr>
      <vt:lpstr>    ปริมาณขยะทั่วไป กลุ่มอาคารสำนักงานอธิการบดี   ปริมาณ (กิโลกรัม)</vt:lpstr>
      <vt:lpstr>     ปริมาณขยะรีไซเคิล กลุ่มอาคารสำนักงานอธิการบดี ปริมาณ (กิโลกรัม)</vt:lpstr>
      <vt:lpstr>การชั่งและบันทึกปริมาณขยะในแต่ละวัน</vt:lpstr>
      <vt:lpstr>การชั่งและบันทึกปริมาณขยะในแต่ละวัน</vt:lpstr>
      <vt:lpstr>ถังขยะแยกตามประเภทของขยะ</vt:lpstr>
      <vt:lpstr>จุดรวบรวมขยะประจำอาคาร</vt:lpstr>
      <vt:lpstr>การติดตั้งถังดักไขมันประจำหน่วยงาน</vt:lpstr>
      <vt:lpstr>การจัดการเศษอาหารและคราบน้ำมัน เครื่องดักไขมันขนาดความจุ 20 ลิตร และถังขยะเปียก (สำหรับใส่เศษอาหาร) (ได้รับมาจรฐาน มอก. รับประกันตลอดอายุการใช้งาน 1 ปี) จุดที่ 1 : ติดตั้งเครื่องดักไขมัน ขนาดความจุ 20 ลิตร ห้องกองอาคารและสถานที่ ชั้น 4 อาคารสำนักงานอธิการบดี จำนวน 1 เครื่อง</vt:lpstr>
      <vt:lpstr>แนวทางการลดปริมาณขยะภายในอาคารสำนักงานอธิการบดี  มหาวิทยาลัยแม่โจ้ 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การจัดการของเสียในสำนักงาน</dc:title>
  <dc:creator>Toon</dc:creator>
  <cp:lastModifiedBy>Toon</cp:lastModifiedBy>
  <cp:revision>25</cp:revision>
  <cp:lastPrinted>2017-06-15T09:07:39Z</cp:lastPrinted>
  <dcterms:created xsi:type="dcterms:W3CDTF">2017-06-12T07:55:53Z</dcterms:created>
  <dcterms:modified xsi:type="dcterms:W3CDTF">2017-06-15T09:07:43Z</dcterms:modified>
</cp:coreProperties>
</file>