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4" r:id="rId5"/>
    <p:sldId id="265" r:id="rId6"/>
    <p:sldId id="261" r:id="rId7"/>
    <p:sldId id="268" r:id="rId8"/>
    <p:sldId id="266" r:id="rId9"/>
    <p:sldId id="269" r:id="rId10"/>
    <p:sldId id="270" r:id="rId11"/>
    <p:sldId id="27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เศษขยะทั่วไป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161.30000000000001</c:v>
                </c:pt>
                <c:pt idx="1">
                  <c:v>172.6</c:v>
                </c:pt>
                <c:pt idx="2">
                  <c:v>186.7</c:v>
                </c:pt>
                <c:pt idx="3">
                  <c:v>177.2</c:v>
                </c:pt>
                <c:pt idx="4">
                  <c:v>180.3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เศษอาหาร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258</c:v>
                </c:pt>
                <c:pt idx="1">
                  <c:v>246.7</c:v>
                </c:pt>
                <c:pt idx="2">
                  <c:v>230.9</c:v>
                </c:pt>
                <c:pt idx="3">
                  <c:v>210.2</c:v>
                </c:pt>
                <c:pt idx="4">
                  <c:v>174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ถุงพลาสติก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164.4</c:v>
                </c:pt>
                <c:pt idx="1">
                  <c:v>157.1</c:v>
                </c:pt>
                <c:pt idx="2">
                  <c:v>154</c:v>
                </c:pt>
                <c:pt idx="3">
                  <c:v>143.4</c:v>
                </c:pt>
                <c:pt idx="4">
                  <c:v>90.2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กล่องโฟม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2.4</c:v>
                </c:pt>
                <c:pt idx="1">
                  <c:v>18.100000000000001</c:v>
                </c:pt>
                <c:pt idx="2">
                  <c:v>10.5</c:v>
                </c:pt>
                <c:pt idx="3">
                  <c:v>9.5</c:v>
                </c:pt>
                <c:pt idx="4">
                  <c:v>8.6999999999999993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155776"/>
        <c:axId val="84967424"/>
        <c:axId val="0"/>
      </c:bar3DChart>
      <c:catAx>
        <c:axId val="82155776"/>
        <c:scaling>
          <c:orientation val="minMax"/>
        </c:scaling>
        <c:delete val="0"/>
        <c:axPos val="b"/>
        <c:majorTickMark val="out"/>
        <c:minorTickMark val="none"/>
        <c:tickLblPos val="nextTo"/>
        <c:crossAx val="84967424"/>
        <c:crosses val="autoZero"/>
        <c:auto val="1"/>
        <c:lblAlgn val="ctr"/>
        <c:lblOffset val="100"/>
        <c:noMultiLvlLbl val="0"/>
      </c:catAx>
      <c:valAx>
        <c:axId val="84967424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155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กระดาษ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63.2</c:v>
                </c:pt>
                <c:pt idx="1">
                  <c:v>63.3</c:v>
                </c:pt>
                <c:pt idx="2">
                  <c:v>59.9</c:v>
                </c:pt>
                <c:pt idx="3">
                  <c:v>55</c:v>
                </c:pt>
                <c:pt idx="4">
                  <c:v>49.9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ขวดพลาสติก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</c:v>
                </c:pt>
                <c:pt idx="1">
                  <c:v>16.5</c:v>
                </c:pt>
                <c:pt idx="2">
                  <c:v>7.5</c:v>
                </c:pt>
                <c:pt idx="3">
                  <c:v>11.1</c:v>
                </c:pt>
                <c:pt idx="4">
                  <c:v>10.199999999999999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ขวดแก้ว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10.7</c:v>
                </c:pt>
                <c:pt idx="1">
                  <c:v>17.399999999999999</c:v>
                </c:pt>
                <c:pt idx="2">
                  <c:v>6.9</c:v>
                </c:pt>
                <c:pt idx="3">
                  <c:v>6.4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กล่องลังกระดาษ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2.5</c:v>
                </c:pt>
                <c:pt idx="1">
                  <c:v>4.0999999999999996</c:v>
                </c:pt>
                <c:pt idx="2">
                  <c:v>2.4</c:v>
                </c:pt>
                <c:pt idx="3">
                  <c:v>2.8</c:v>
                </c:pt>
                <c:pt idx="4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068032"/>
        <c:axId val="39069568"/>
        <c:axId val="0"/>
      </c:bar3DChart>
      <c:catAx>
        <c:axId val="3906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39069568"/>
        <c:crosses val="autoZero"/>
        <c:auto val="1"/>
        <c:lblAlgn val="ctr"/>
        <c:lblOffset val="100"/>
        <c:noMultiLvlLbl val="0"/>
      </c:catAx>
      <c:valAx>
        <c:axId val="39069568"/>
        <c:scaling>
          <c:orientation val="minMax"/>
          <c:max val="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068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12BA3-340C-40ED-9EE1-722851A532CD}" type="datetimeFigureOut">
              <a:rPr lang="th-TH" smtClean="0"/>
              <a:t>15/06/60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9D2BE-C18E-4258-BC80-E479099A1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25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D2BE-C18E-4258-BC80-E479099A172F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875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893" y="2931910"/>
            <a:ext cx="7851648" cy="1828800"/>
          </a:xfrm>
        </p:spPr>
        <p:txBody>
          <a:bodyPr/>
          <a:lstStyle/>
          <a:p>
            <a:pPr algn="ctr"/>
            <a:r>
              <a:rPr lang="th-TH" dirty="0" smtClean="0"/>
              <a:t>หมวด 4</a:t>
            </a:r>
            <a:br>
              <a:rPr lang="th-TH" dirty="0" smtClean="0"/>
            </a:br>
            <a:r>
              <a:rPr lang="th-TH" dirty="0" smtClean="0"/>
              <a:t>การจัดการของเสียในสำนักงาน</a:t>
            </a:r>
            <a:endParaRPr lang="th-TH" dirty="0"/>
          </a:p>
        </p:txBody>
      </p:sp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1935659" cy="19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96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050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แนวทางการลดปริมาณขยะภายในอาคารสำนักงานอธิการบดี</a:t>
            </a:r>
            <a:br>
              <a:rPr lang="th-TH" alt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alt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มหาวิทยาลัยแม่โจ้</a:t>
            </a:r>
            <a:br>
              <a:rPr lang="th-TH" alt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8094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1" t="14540" r="32378" b="6111"/>
          <a:stretch>
            <a:fillRect/>
          </a:stretch>
        </p:blipFill>
        <p:spPr bwMode="auto">
          <a:xfrm>
            <a:off x="107504" y="750717"/>
            <a:ext cx="4608512" cy="585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4" t="10500" r="35461" b="14890"/>
          <a:stretch>
            <a:fillRect/>
          </a:stretch>
        </p:blipFill>
        <p:spPr bwMode="auto">
          <a:xfrm>
            <a:off x="4541472" y="1196751"/>
            <a:ext cx="4351008" cy="541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3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b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ปริมาณขยะทั่วไป กลุ่มอาคารสำนักงานอธิการบดี</a:t>
            </a:r>
            <a:b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  ปริมาณ (กิโลกรัม)</a:t>
            </a:r>
            <a:endParaRPr lang="th-TH" sz="3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71706644"/>
              </p:ext>
            </p:extLst>
          </p:nvPr>
        </p:nvGraphicFramePr>
        <p:xfrm>
          <a:off x="1403648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3" y="69269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2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b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 ปริมาณขยะรีไซเคิล กลุ่มอาคารสำนักงานอธิการบดี</a:t>
            </a:r>
            <a:b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ปริมาณ (กิโลกรัม)</a:t>
            </a:r>
            <a:endParaRPr lang="th-TH" sz="3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2474452"/>
              </p:ext>
            </p:extLst>
          </p:nvPr>
        </p:nvGraphicFramePr>
        <p:xfrm>
          <a:off x="1403648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1" y="764704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3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/>
              <a:t>การชั่งและบันทึกปริมาณขยะในแต่ละวัน</a:t>
            </a:r>
            <a:endParaRPr lang="th-TH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414754" cy="4551979"/>
          </a:xfrm>
        </p:spPr>
      </p:pic>
    </p:spTree>
    <p:extLst>
      <p:ext uri="{BB962C8B-B14F-4D97-AF65-F5344CB8AC3E}">
        <p14:creationId xmlns:p14="http://schemas.microsoft.com/office/powerpoint/2010/main" val="25034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/>
              <a:t>การชั่งและบันทึกปริมาณขยะในแต่ละวัน</a:t>
            </a:r>
            <a:endParaRPr lang="th-TH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3486761" cy="4647966"/>
          </a:xfrm>
        </p:spPr>
      </p:pic>
    </p:spTree>
    <p:extLst>
      <p:ext uri="{BB962C8B-B14F-4D97-AF65-F5344CB8AC3E}">
        <p14:creationId xmlns:p14="http://schemas.microsoft.com/office/powerpoint/2010/main" val="383999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/>
              <a:t>ถังขยะแยกตามประเภทของขยะ</a:t>
            </a:r>
            <a:endParaRPr lang="th-TH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062711" cy="3600400"/>
          </a:xfrm>
        </p:spPr>
      </p:pic>
    </p:spTree>
    <p:extLst>
      <p:ext uri="{BB962C8B-B14F-4D97-AF65-F5344CB8AC3E}">
        <p14:creationId xmlns:p14="http://schemas.microsoft.com/office/powerpoint/2010/main" val="161432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/>
              <a:t>จุดรวบรวมขยะประจำอาคาร</a:t>
            </a:r>
            <a:endParaRPr lang="th-TH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851262" cy="4389437"/>
          </a:xfrm>
        </p:spPr>
      </p:pic>
    </p:spTree>
    <p:extLst>
      <p:ext uri="{BB962C8B-B14F-4D97-AF65-F5344CB8AC3E}">
        <p14:creationId xmlns:p14="http://schemas.microsoft.com/office/powerpoint/2010/main" val="312762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/>
              <a:t>การติดตั้งถังดักไขมันประจำหน่วยงาน</a:t>
            </a:r>
            <a:endParaRPr lang="th-TH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5851262" cy="4389437"/>
          </a:xfrm>
        </p:spPr>
      </p:pic>
    </p:spTree>
    <p:extLst>
      <p:ext uri="{BB962C8B-B14F-4D97-AF65-F5344CB8AC3E}">
        <p14:creationId xmlns:p14="http://schemas.microsoft.com/office/powerpoint/2010/main" val="407491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29600" cy="11430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b="1" dirty="0" smtClean="0">
                <a:solidFill>
                  <a:srgbClr val="FF0000"/>
                </a:solidFill>
              </a:rPr>
              <a:t>การจัดการเศษอาหารและคราบน้ำมัน</a:t>
            </a:r>
            <a:br>
              <a:rPr lang="th-TH" sz="3000" b="1" dirty="0" smtClean="0">
                <a:solidFill>
                  <a:srgbClr val="FF0000"/>
                </a:solidFill>
              </a:rPr>
            </a:br>
            <a:r>
              <a:rPr lang="th-TH" sz="3000" b="1" dirty="0" smtClean="0">
                <a:solidFill>
                  <a:srgbClr val="0033CC"/>
                </a:solidFill>
              </a:rPr>
              <a:t>เครื่องดักไขมันขนาดความจุ 20 ลิตร และถังขยะเปียก (สำหรับใส่เศษอาหาร) </a:t>
            </a:r>
            <a:r>
              <a:rPr lang="th-TH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th-TH" sz="3000" b="1" dirty="0" smtClean="0"/>
              <a:t>ได้รับมาจรฐาน มอก. รับประกันตลอดอายุการใช้งาน 1 ปี)</a:t>
            </a:r>
            <a:br>
              <a:rPr lang="th-TH" sz="3000" b="1" dirty="0" smtClean="0"/>
            </a:br>
            <a:r>
              <a:rPr lang="th-TH" sz="3000" b="1" dirty="0" smtClean="0">
                <a:solidFill>
                  <a:srgbClr val="FF0000"/>
                </a:solidFill>
              </a:rPr>
              <a:t>จุดที่ 1 </a:t>
            </a:r>
            <a:r>
              <a:rPr lang="en-US" sz="3000" b="1" dirty="0" smtClean="0">
                <a:solidFill>
                  <a:srgbClr val="FF0000"/>
                </a:solidFill>
              </a:rPr>
              <a:t>: </a:t>
            </a:r>
            <a:r>
              <a:rPr lang="th-TH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ติดตั้งเครื่องดักไขมัน ขนาดความจุ 20 ลิตร </a:t>
            </a:r>
            <a:r>
              <a:rPr lang="th-TH" sz="3000" b="1" dirty="0" smtClean="0"/>
              <a:t>ห้องกองอาคารและสถานที่ ชั้น 4 อาคารสำนักงานอธิการบดี จำนวน 1 เครื่อง</a:t>
            </a:r>
            <a:endParaRPr lang="th-TH" sz="3000" b="1" dirty="0"/>
          </a:p>
        </p:txBody>
      </p:sp>
      <p:pic>
        <p:nvPicPr>
          <p:cNvPr id="7" name="รูปภาพ 2" descr="209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26954"/>
            <a:ext cx="5159251" cy="3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435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</TotalTime>
  <Words>60</Words>
  <Application>Microsoft Office PowerPoint</Application>
  <PresentationFormat>On-screen Show (4:3)</PresentationFormat>
  <Paragraphs>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หมวด 4 การจัดการของเสียในสำนักงาน</vt:lpstr>
      <vt:lpstr>    ปริมาณขยะทั่วไป กลุ่มอาคารสำนักงานอธิการบดี   ปริมาณ (กิโลกรัม)</vt:lpstr>
      <vt:lpstr>     ปริมาณขยะรีไซเคิล กลุ่มอาคารสำนักงานอธิการบดี ปริมาณ (กิโลกรัม)</vt:lpstr>
      <vt:lpstr>การชั่งและบันทึกปริมาณขยะในแต่ละวัน</vt:lpstr>
      <vt:lpstr>การชั่งและบันทึกปริมาณขยะในแต่ละวัน</vt:lpstr>
      <vt:lpstr>ถังขยะแยกตามประเภทของขยะ</vt:lpstr>
      <vt:lpstr>จุดรวบรวมขยะประจำอาคาร</vt:lpstr>
      <vt:lpstr>การติดตั้งถังดักไขมันประจำหน่วยงาน</vt:lpstr>
      <vt:lpstr>การจัดการเศษอาหารและคราบน้ำมัน เครื่องดักไขมันขนาดความจุ 20 ลิตร และถังขยะเปียก (สำหรับใส่เศษอาหาร) (ได้รับมาจรฐาน มอก. รับประกันตลอดอายุการใช้งาน 1 ปี) จุดที่ 1 : ติดตั้งเครื่องดักไขมัน ขนาดความจุ 20 ลิตร ห้องกองอาคารและสถานที่ ชั้น 4 อาคารสำนักงานอธิการบดี จำนวน 1 เครื่อง</vt:lpstr>
      <vt:lpstr>แนวทางการลดปริมาณขยะภายในอาคารสำนักงานอธิการบดี  มหาวิทยาลัยแม่โจ้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การจัดการของเสียในสำนักงาน</dc:title>
  <dc:creator>Toon</dc:creator>
  <cp:lastModifiedBy>Toon</cp:lastModifiedBy>
  <cp:revision>25</cp:revision>
  <cp:lastPrinted>2017-06-15T09:07:39Z</cp:lastPrinted>
  <dcterms:created xsi:type="dcterms:W3CDTF">2017-06-12T07:55:53Z</dcterms:created>
  <dcterms:modified xsi:type="dcterms:W3CDTF">2017-06-15T09:07:43Z</dcterms:modified>
</cp:coreProperties>
</file>