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4" r:id="rId3"/>
    <p:sldId id="275" r:id="rId4"/>
    <p:sldId id="259" r:id="rId5"/>
    <p:sldId id="276" r:id="rId6"/>
    <p:sldId id="273" r:id="rId7"/>
    <p:sldId id="270" r:id="rId8"/>
    <p:sldId id="278" r:id="rId9"/>
    <p:sldId id="264" r:id="rId10"/>
    <p:sldId id="265" r:id="rId11"/>
    <p:sldId id="261" r:id="rId12"/>
    <p:sldId id="268" r:id="rId13"/>
    <p:sldId id="266" r:id="rId14"/>
    <p:sldId id="269" r:id="rId15"/>
    <p:sldId id="279" r:id="rId16"/>
    <p:sldId id="271" r:id="rId17"/>
    <p:sldId id="280" r:id="rId18"/>
    <p:sldId id="281" r:id="rId19"/>
    <p:sldId id="282" r:id="rId20"/>
    <p:sldId id="283" r:id="rId21"/>
    <p:sldId id="284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เศษขยะทั่วไป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161.30000000000001</c:v>
                </c:pt>
                <c:pt idx="1">
                  <c:v>172.6</c:v>
                </c:pt>
                <c:pt idx="2">
                  <c:v>186.7</c:v>
                </c:pt>
                <c:pt idx="3">
                  <c:v>177.2</c:v>
                </c:pt>
                <c:pt idx="4">
                  <c:v>180.3</c:v>
                </c:pt>
                <c:pt idx="5">
                  <c:v>325.39999999999998</c:v>
                </c:pt>
                <c:pt idx="6" formatCode="General">
                  <c:v>344.4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ถุงพลาสติก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</c:strCache>
            </c:strRef>
          </c:cat>
          <c:val>
            <c:numRef>
              <c:f>Sheet1!$C$2:$C$8</c:f>
              <c:numCache>
                <c:formatCode>0.00</c:formatCode>
                <c:ptCount val="7"/>
                <c:pt idx="0">
                  <c:v>164.4</c:v>
                </c:pt>
                <c:pt idx="1">
                  <c:v>157.1</c:v>
                </c:pt>
                <c:pt idx="2">
                  <c:v>154</c:v>
                </c:pt>
                <c:pt idx="3">
                  <c:v>143.4</c:v>
                </c:pt>
                <c:pt idx="4">
                  <c:v>90.2</c:v>
                </c:pt>
                <c:pt idx="5">
                  <c:v>70.5</c:v>
                </c:pt>
                <c:pt idx="6">
                  <c:v>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กล่องโฟม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</c:strCache>
            </c:strRef>
          </c:cat>
          <c:val>
            <c:numRef>
              <c:f>Sheet1!$D$2:$D$8</c:f>
              <c:numCache>
                <c:formatCode>0.00</c:formatCode>
                <c:ptCount val="7"/>
                <c:pt idx="0">
                  <c:v>2.4</c:v>
                </c:pt>
                <c:pt idx="1">
                  <c:v>18.100000000000001</c:v>
                </c:pt>
                <c:pt idx="2">
                  <c:v>10.5</c:v>
                </c:pt>
                <c:pt idx="3">
                  <c:v>9.5</c:v>
                </c:pt>
                <c:pt idx="4">
                  <c:v>8.6999999999999993</c:v>
                </c:pt>
                <c:pt idx="5">
                  <c:v>16.8</c:v>
                </c:pt>
                <c:pt idx="6">
                  <c:v>24.3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4951680"/>
        <c:axId val="74969856"/>
        <c:axId val="0"/>
      </c:bar3DChart>
      <c:catAx>
        <c:axId val="74951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th-TH"/>
          </a:p>
        </c:txPr>
        <c:crossAx val="74969856"/>
        <c:crosses val="autoZero"/>
        <c:auto val="1"/>
        <c:lblAlgn val="ctr"/>
        <c:lblOffset val="100"/>
        <c:noMultiLvlLbl val="0"/>
      </c:catAx>
      <c:valAx>
        <c:axId val="74969856"/>
        <c:scaling>
          <c:orientation val="minMax"/>
          <c:max val="400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th-TH"/>
          </a:p>
        </c:txPr>
        <c:crossAx val="74951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56924202585793"/>
          <c:y val="0.44100738188976374"/>
          <c:w val="0.14843075797414204"/>
          <c:h val="0.26020497047244096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th-TH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กระดาษ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63.2</c:v>
                </c:pt>
                <c:pt idx="1">
                  <c:v>63.3</c:v>
                </c:pt>
                <c:pt idx="2">
                  <c:v>59.9</c:v>
                </c:pt>
                <c:pt idx="3">
                  <c:v>55</c:v>
                </c:pt>
                <c:pt idx="4">
                  <c:v>49.9</c:v>
                </c:pt>
                <c:pt idx="5">
                  <c:v>54.6</c:v>
                </c:pt>
                <c:pt idx="6">
                  <c:v>36.4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ขวดพลาสติก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</c:strCache>
            </c:strRef>
          </c:cat>
          <c:val>
            <c:numRef>
              <c:f>Sheet1!$C$2:$C$8</c:f>
              <c:numCache>
                <c:formatCode>0.00</c:formatCode>
                <c:ptCount val="7"/>
                <c:pt idx="0">
                  <c:v>7</c:v>
                </c:pt>
                <c:pt idx="1">
                  <c:v>16.5</c:v>
                </c:pt>
                <c:pt idx="2">
                  <c:v>7.5</c:v>
                </c:pt>
                <c:pt idx="3">
                  <c:v>11.1</c:v>
                </c:pt>
                <c:pt idx="4">
                  <c:v>10.199999999999999</c:v>
                </c:pt>
                <c:pt idx="5">
                  <c:v>26.1</c:v>
                </c:pt>
                <c:pt idx="6">
                  <c:v>20.3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ขวดแก้ว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</c:strCache>
            </c:strRef>
          </c:cat>
          <c:val>
            <c:numRef>
              <c:f>Sheet1!$D$2:$D$8</c:f>
              <c:numCache>
                <c:formatCode>0.00</c:formatCode>
                <c:ptCount val="7"/>
                <c:pt idx="0">
                  <c:v>10.7</c:v>
                </c:pt>
                <c:pt idx="1">
                  <c:v>17.399999999999999</c:v>
                </c:pt>
                <c:pt idx="2">
                  <c:v>6.9</c:v>
                </c:pt>
                <c:pt idx="3">
                  <c:v>6.4</c:v>
                </c:pt>
                <c:pt idx="4">
                  <c:v>6</c:v>
                </c:pt>
                <c:pt idx="5">
                  <c:v>1.7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กระดาษลัง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</c:strCache>
            </c:strRef>
          </c:cat>
          <c:val>
            <c:numRef>
              <c:f>Sheet1!$E$2:$E$8</c:f>
              <c:numCache>
                <c:formatCode>0.00</c:formatCode>
                <c:ptCount val="7"/>
                <c:pt idx="0">
                  <c:v>2.5</c:v>
                </c:pt>
                <c:pt idx="1">
                  <c:v>4.0999999999999996</c:v>
                </c:pt>
                <c:pt idx="2">
                  <c:v>2.4</c:v>
                </c:pt>
                <c:pt idx="3">
                  <c:v>2.8</c:v>
                </c:pt>
                <c:pt idx="4">
                  <c:v>3.5</c:v>
                </c:pt>
                <c:pt idx="5">
                  <c:v>2</c:v>
                </c:pt>
                <c:pt idx="6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889216"/>
        <c:axId val="132899200"/>
        <c:axId val="0"/>
      </c:bar3DChart>
      <c:catAx>
        <c:axId val="132889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th-TH"/>
          </a:p>
        </c:txPr>
        <c:crossAx val="132899200"/>
        <c:crosses val="autoZero"/>
        <c:auto val="1"/>
        <c:lblAlgn val="ctr"/>
        <c:lblOffset val="100"/>
        <c:noMultiLvlLbl val="0"/>
      </c:catAx>
      <c:valAx>
        <c:axId val="132899200"/>
        <c:scaling>
          <c:orientation val="minMax"/>
          <c:max val="80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th-TH"/>
          </a:p>
        </c:txPr>
        <c:crossAx val="132889216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82306511397723481"/>
          <c:y val="0.23163238188976379"/>
          <c:w val="0.17693488602276514"/>
          <c:h val="0.53443996062992127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th-TH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เศษอาหาร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161.30000000000001</c:v>
                </c:pt>
                <c:pt idx="1">
                  <c:v>172.6</c:v>
                </c:pt>
                <c:pt idx="2">
                  <c:v>186.7</c:v>
                </c:pt>
                <c:pt idx="3">
                  <c:v>210.2</c:v>
                </c:pt>
                <c:pt idx="4">
                  <c:v>174</c:v>
                </c:pt>
                <c:pt idx="5">
                  <c:v>240.3</c:v>
                </c:pt>
                <c:pt idx="6">
                  <c:v>120.5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990080"/>
        <c:axId val="132991616"/>
        <c:axId val="0"/>
      </c:bar3DChart>
      <c:catAx>
        <c:axId val="132990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th-TH"/>
          </a:p>
        </c:txPr>
        <c:crossAx val="132991616"/>
        <c:crosses val="autoZero"/>
        <c:auto val="1"/>
        <c:lblAlgn val="ctr"/>
        <c:lblOffset val="100"/>
        <c:noMultiLvlLbl val="0"/>
      </c:catAx>
      <c:valAx>
        <c:axId val="132991616"/>
        <c:scaling>
          <c:orientation val="minMax"/>
          <c:max val="300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th-TH"/>
          </a:p>
        </c:txPr>
        <c:crossAx val="132990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56924202585793"/>
          <c:y val="0.44100738188976374"/>
          <c:w val="0.14130472596198626"/>
          <c:h val="8.6734990157480318E-2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th-TH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12BA3-340C-40ED-9EE1-722851A532CD}" type="datetimeFigureOut">
              <a:rPr lang="th-TH" smtClean="0"/>
              <a:t>10/08/60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9D2BE-C18E-4258-BC80-E479099A17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7257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893" y="2931910"/>
            <a:ext cx="7851648" cy="1828800"/>
          </a:xfrm>
        </p:spPr>
        <p:txBody>
          <a:bodyPr/>
          <a:lstStyle/>
          <a:p>
            <a:pPr algn="ctr"/>
            <a:r>
              <a:rPr lang="th-TH" dirty="0" smtClean="0"/>
              <a:t>หมวด 4</a:t>
            </a:r>
            <a:br>
              <a:rPr lang="th-TH" dirty="0" smtClean="0"/>
            </a:br>
            <a:r>
              <a:rPr lang="th-TH" dirty="0" smtClean="0"/>
              <a:t>การจัดการของเสียในสำนักงาน</a:t>
            </a:r>
            <a:endParaRPr lang="th-TH" dirty="0"/>
          </a:p>
        </p:txBody>
      </p:sp>
      <p:pic>
        <p:nvPicPr>
          <p:cNvPr id="6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08720"/>
            <a:ext cx="1935659" cy="193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964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/>
              <a:t>การชั่งและบันทึกปริมาณขยะในแต่ละวัน</a:t>
            </a:r>
            <a:endParaRPr lang="th-TH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28800"/>
            <a:ext cx="3486761" cy="4647966"/>
          </a:xfrm>
        </p:spPr>
      </p:pic>
    </p:spTree>
    <p:extLst>
      <p:ext uri="{BB962C8B-B14F-4D97-AF65-F5344CB8AC3E}">
        <p14:creationId xmlns:p14="http://schemas.microsoft.com/office/powerpoint/2010/main" val="383999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/>
              <a:t>ถังขยะแยกตามประเภทของขยะ</a:t>
            </a:r>
            <a:endParaRPr lang="th-TH" sz="4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64511"/>
            <a:ext cx="3955918" cy="296760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86875"/>
            <a:ext cx="3888432" cy="29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/>
              <a:t>จุดรวบรวมขยะประจำอาคาร</a:t>
            </a:r>
            <a:endParaRPr lang="th-TH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851262" cy="4191744"/>
          </a:xfrm>
        </p:spPr>
      </p:pic>
    </p:spTree>
    <p:extLst>
      <p:ext uri="{BB962C8B-B14F-4D97-AF65-F5344CB8AC3E}">
        <p14:creationId xmlns:p14="http://schemas.microsoft.com/office/powerpoint/2010/main" val="31276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/>
              <a:t>การติดตั้งถังดักไขมันประจำหน่วยงาน</a:t>
            </a:r>
            <a:endParaRPr lang="th-TH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40749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8229600" cy="1143000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000" b="1" dirty="0" smtClean="0">
                <a:solidFill>
                  <a:srgbClr val="FF0000"/>
                </a:solidFill>
              </a:rPr>
              <a:t>การจัดการเศษอาหารและคราบน้ำมัน</a:t>
            </a:r>
            <a:br>
              <a:rPr lang="th-TH" sz="3000" b="1" dirty="0" smtClean="0">
                <a:solidFill>
                  <a:srgbClr val="FF0000"/>
                </a:solidFill>
              </a:rPr>
            </a:br>
            <a:r>
              <a:rPr lang="th-TH" sz="3000" b="1" dirty="0" smtClean="0">
                <a:solidFill>
                  <a:srgbClr val="0033CC"/>
                </a:solidFill>
              </a:rPr>
              <a:t>เครื่องดักไขมันขนาดความจุ 20 ลิตร และถังขยะเปียก (สำหรับใส่เศษอาหาร) </a:t>
            </a:r>
            <a:r>
              <a:rPr lang="th-TH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th-TH" sz="3000" b="1" dirty="0" smtClean="0"/>
              <a:t>ได้รับมาจรฐาน มอก. รับประกันตลอดอายุการใช้งาน 1 ปี)</a:t>
            </a:r>
            <a:br>
              <a:rPr lang="th-TH" sz="3000" b="1" dirty="0" smtClean="0"/>
            </a:br>
            <a:endParaRPr lang="th-TH" sz="3000" b="1" dirty="0"/>
          </a:p>
        </p:txBody>
      </p:sp>
      <p:pic>
        <p:nvPicPr>
          <p:cNvPr id="7" name="รูปภาพ 2" descr="2097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5159251" cy="3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43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sz="5400" b="1" dirty="0" smtClean="0"/>
              <a:t>การจัดเก็บขยะอันตรายเพื่อรอการขนย้าย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88840"/>
            <a:ext cx="3882281" cy="21846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293096"/>
            <a:ext cx="3888432" cy="218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9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0004" y="1988840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3000" dirty="0" smtClean="0">
                <a:solidFill>
                  <a:srgbClr val="0070C0"/>
                </a:solidFill>
              </a:rPr>
              <a:t>       ขยะทั่วไป </a:t>
            </a:r>
            <a:r>
              <a:rPr lang="th-TH" sz="3000" dirty="0" smtClean="0"/>
              <a:t>	        </a:t>
            </a:r>
            <a:r>
              <a:rPr lang="th-TH" sz="3000" dirty="0" smtClean="0">
                <a:solidFill>
                  <a:srgbClr val="FFFF00"/>
                </a:solidFill>
              </a:rPr>
              <a:t>ขยะรีไซเคิล</a:t>
            </a:r>
            <a:r>
              <a:rPr lang="th-TH" sz="3000" dirty="0" smtClean="0"/>
              <a:t>        </a:t>
            </a:r>
            <a:r>
              <a:rPr lang="th-TH" sz="3000" dirty="0" smtClean="0">
                <a:solidFill>
                  <a:schemeClr val="accent6">
                    <a:lumMod val="75000"/>
                  </a:schemeClr>
                </a:solidFill>
              </a:rPr>
              <a:t>ขยะอินทรีย์     </a:t>
            </a:r>
            <a:r>
              <a:rPr lang="th-TH" sz="3000" dirty="0" smtClean="0"/>
              <a:t>	   </a:t>
            </a:r>
            <a:r>
              <a:rPr lang="th-TH" sz="3000" dirty="0" smtClean="0">
                <a:solidFill>
                  <a:srgbClr val="FF0000"/>
                </a:solidFill>
              </a:rPr>
              <a:t>ขยะอันตราย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5921" y="4230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/>
              <a:t>เส้นทางการจัดการของเสีย อาคารสำนักงานอธิการบดี</a:t>
            </a:r>
            <a:endParaRPr lang="th-TH" sz="4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010243" y="2695875"/>
            <a:ext cx="1362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h-TH" dirty="0" smtClean="0"/>
              <a:t>เศษขยะทั่วไป</a:t>
            </a:r>
          </a:p>
          <a:p>
            <a:pPr marL="285750" indent="-285750">
              <a:buFontTx/>
              <a:buChar char="-"/>
            </a:pPr>
            <a:r>
              <a:rPr lang="th-TH" dirty="0" smtClean="0"/>
              <a:t>ถุงพลาสติก</a:t>
            </a:r>
          </a:p>
          <a:p>
            <a:pPr marL="285750" indent="-285750">
              <a:buFontTx/>
              <a:buChar char="-"/>
            </a:pPr>
            <a:r>
              <a:rPr lang="th-TH" dirty="0" smtClean="0"/>
              <a:t>กล่องโฟม</a:t>
            </a:r>
            <a:endParaRPr lang="th-TH" dirty="0"/>
          </a:p>
        </p:txBody>
      </p:sp>
      <p:sp>
        <p:nvSpPr>
          <p:cNvPr id="43" name="TextBox 42"/>
          <p:cNvSpPr txBox="1"/>
          <p:nvPr/>
        </p:nvSpPr>
        <p:spPr>
          <a:xfrm>
            <a:off x="2905225" y="2695875"/>
            <a:ext cx="1524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h-TH" dirty="0" smtClean="0"/>
              <a:t>กระดาษ</a:t>
            </a:r>
          </a:p>
          <a:p>
            <a:pPr marL="285750" indent="-285750">
              <a:buFontTx/>
              <a:buChar char="-"/>
            </a:pPr>
            <a:r>
              <a:rPr lang="th-TH" dirty="0" smtClean="0"/>
              <a:t>ขวดพลาสติก</a:t>
            </a:r>
          </a:p>
          <a:p>
            <a:pPr marL="285750" indent="-285750">
              <a:buFontTx/>
              <a:buChar char="-"/>
            </a:pPr>
            <a:r>
              <a:rPr lang="th-TH" dirty="0" smtClean="0"/>
              <a:t>ขวดแก้ว</a:t>
            </a:r>
          </a:p>
          <a:p>
            <a:pPr marL="285750" indent="-285750">
              <a:buFontTx/>
              <a:buChar char="-"/>
            </a:pPr>
            <a:r>
              <a:rPr lang="th-TH" dirty="0" smtClean="0"/>
              <a:t>กล่องกระดาษลัง</a:t>
            </a:r>
            <a:endParaRPr lang="th-TH" dirty="0"/>
          </a:p>
        </p:txBody>
      </p:sp>
      <p:sp>
        <p:nvSpPr>
          <p:cNvPr id="44" name="TextBox 43"/>
          <p:cNvSpPr txBox="1"/>
          <p:nvPr/>
        </p:nvSpPr>
        <p:spPr>
          <a:xfrm>
            <a:off x="4640721" y="2703765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h-TH" dirty="0" smtClean="0"/>
              <a:t>เศษอาหาร</a:t>
            </a:r>
          </a:p>
          <a:p>
            <a:endParaRPr lang="th-TH" dirty="0"/>
          </a:p>
        </p:txBody>
      </p:sp>
      <p:sp>
        <p:nvSpPr>
          <p:cNvPr id="45" name="TextBox 44"/>
          <p:cNvSpPr txBox="1"/>
          <p:nvPr/>
        </p:nvSpPr>
        <p:spPr>
          <a:xfrm>
            <a:off x="6414697" y="2695874"/>
            <a:ext cx="21563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h-TH" dirty="0" smtClean="0"/>
              <a:t>ถ่ายไฟฉาย/น้ำยาลบคำผิด</a:t>
            </a:r>
          </a:p>
          <a:p>
            <a:pPr marL="285750" indent="-285750">
              <a:buFontTx/>
              <a:buChar char="-"/>
            </a:pPr>
            <a:r>
              <a:rPr lang="th-TH" dirty="0" smtClean="0"/>
              <a:t>หลอดไฟ/แบตเตอรี่</a:t>
            </a:r>
          </a:p>
          <a:p>
            <a:pPr marL="285750" indent="-285750">
              <a:buFontTx/>
              <a:buChar char="-"/>
            </a:pPr>
            <a:r>
              <a:rPr lang="th-TH" dirty="0" smtClean="0"/>
              <a:t>กล่องหมึกปริ้น</a:t>
            </a:r>
          </a:p>
          <a:p>
            <a:pPr marL="285750" indent="-285750">
              <a:buFontTx/>
              <a:buChar char="-"/>
            </a:pPr>
            <a:r>
              <a:rPr lang="th-TH" dirty="0" smtClean="0"/>
              <a:t>ขยะอิเล็กทรอนิกส์</a:t>
            </a:r>
            <a:endParaRPr lang="th-TH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694538" y="4062857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581036" y="406353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381236" y="406353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325452" y="406353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97089" y="4647169"/>
            <a:ext cx="230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-  รวบรวมให้เทศบาลนำไปทิ้ง</a:t>
            </a:r>
            <a:endParaRPr lang="th-TH" dirty="0"/>
          </a:p>
        </p:txBody>
      </p:sp>
      <p:sp>
        <p:nvSpPr>
          <p:cNvPr id="54" name="TextBox 53"/>
          <p:cNvSpPr txBox="1"/>
          <p:nvPr/>
        </p:nvSpPr>
        <p:spPr>
          <a:xfrm>
            <a:off x="2859813" y="4652235"/>
            <a:ext cx="22220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-  ธนาคารวัสดุรีไซเคิล</a:t>
            </a:r>
          </a:p>
          <a:p>
            <a:r>
              <a:rPr lang="th-TH" dirty="0" smtClean="0"/>
              <a:t>-  ร้านรับซื้อของเก่า</a:t>
            </a:r>
          </a:p>
          <a:p>
            <a:r>
              <a:rPr lang="th-TH" dirty="0" smtClean="0"/>
              <a:t>-  โครงการแลกขยะของเทศบาล</a:t>
            </a:r>
            <a:endParaRPr lang="th-TH" dirty="0"/>
          </a:p>
        </p:txBody>
      </p:sp>
      <p:sp>
        <p:nvSpPr>
          <p:cNvPr id="55" name="TextBox 54"/>
          <p:cNvSpPr txBox="1"/>
          <p:nvPr/>
        </p:nvSpPr>
        <p:spPr>
          <a:xfrm>
            <a:off x="4657869" y="4626567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-  นำไปทำปุ๋ยอินทรีย์</a:t>
            </a:r>
            <a:endParaRPr lang="th-TH" dirty="0"/>
          </a:p>
        </p:txBody>
      </p:sp>
      <p:sp>
        <p:nvSpPr>
          <p:cNvPr id="56" name="TextBox 55"/>
          <p:cNvSpPr txBox="1"/>
          <p:nvPr/>
        </p:nvSpPr>
        <p:spPr>
          <a:xfrm>
            <a:off x="6448449" y="4626566"/>
            <a:ext cx="211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-  รวบรวมเพื่อให้บริษัทเอกชน</a:t>
            </a:r>
          </a:p>
          <a:p>
            <a:r>
              <a:rPr lang="th-TH" dirty="0"/>
              <a:t> </a:t>
            </a:r>
            <a:r>
              <a:rPr lang="th-TH" dirty="0" smtClean="0"/>
              <a:t>  นำไปกำจัดอย่างถูกวิธี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2" y="1768648"/>
            <a:ext cx="540489" cy="972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783171"/>
            <a:ext cx="472347" cy="920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44" y="1819051"/>
            <a:ext cx="436754" cy="848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53" y="1799878"/>
            <a:ext cx="447012" cy="81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5400" b="1" dirty="0" smtClean="0"/>
              <a:t>ผังแสดงตำแหน่งวางถังขยะและถังดักไขมันประจำอาคาร</a:t>
            </a:r>
            <a:endParaRPr lang="th-T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48259" y="1469604"/>
            <a:ext cx="4375473" cy="58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5400" b="1" dirty="0" smtClean="0"/>
              <a:t>ผังแสดงตำแหน่งวางถังขยะและถังดักไขมันประจำอาคาร</a:t>
            </a:r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03648" y="2201772"/>
            <a:ext cx="6192688" cy="432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5400" b="1" dirty="0" smtClean="0"/>
              <a:t>ผังแสดงตำแหน่งวางถังขยะและถังดักไขมันประจำอาคาร</a:t>
            </a:r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03648" y="2204864"/>
            <a:ext cx="6336704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533" y="90872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th-TH" sz="3800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br>
              <a:rPr lang="th-TH" sz="3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th-TH" sz="3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3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ปริมาณขยะทั่วไป</a:t>
            </a:r>
            <a:br>
              <a:rPr lang="th-TH" sz="3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กลุ่มอาคารสำนักงานอธิการบดี </a:t>
            </a:r>
            <a:br>
              <a:rPr lang="th-TH" sz="3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ปริมาณ (กิโลกรัม)</a:t>
            </a:r>
            <a:endParaRPr lang="th-TH" sz="3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79994567"/>
              </p:ext>
            </p:extLst>
          </p:nvPr>
        </p:nvGraphicFramePr>
        <p:xfrm>
          <a:off x="1370404" y="2420888"/>
          <a:ext cx="712879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77" y="840607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2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5400" b="1" dirty="0" smtClean="0"/>
              <a:t>ผังแสดงตำแหน่งวางถังขยะและถังดักไขมันประจำอาคาร</a:t>
            </a:r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47663" y="2132856"/>
            <a:ext cx="6192688" cy="440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5400" b="1" dirty="0" smtClean="0"/>
              <a:t>ผังแสดงตำแหน่งวางถังขยะและถังดักไขมันประจำอาคาร</a:t>
            </a:r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19672" y="2175540"/>
            <a:ext cx="5914750" cy="427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th-TH" sz="3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ปริมาณขยะรีไซเคิล </a:t>
            </a:r>
            <a:br>
              <a:rPr lang="th-TH" sz="3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กลุ่มอาคารสำนักงานอธิการบดี </a:t>
            </a:r>
            <a:br>
              <a:rPr lang="th-TH" sz="3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ปริมาณ (กิโลกรัม)</a:t>
            </a:r>
            <a:endParaRPr lang="th-TH" sz="3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02036324"/>
              </p:ext>
            </p:extLst>
          </p:nvPr>
        </p:nvGraphicFramePr>
        <p:xfrm>
          <a:off x="1370404" y="2420888"/>
          <a:ext cx="712879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65" y="90872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7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533" y="90872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th-TH" sz="3800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br>
              <a:rPr lang="th-TH" sz="3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th-TH" sz="3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3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ปริมาณขยะอินทรีย์ </a:t>
            </a:r>
            <a:br>
              <a:rPr lang="th-TH" sz="3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กลุ่มอาคารสำนักงานอธิการบดี</a:t>
            </a:r>
            <a:br>
              <a:rPr lang="th-TH" sz="3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ปริมาณ (กิโลกรัม)</a:t>
            </a:r>
            <a:endParaRPr lang="th-TH" sz="3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16191111"/>
              </p:ext>
            </p:extLst>
          </p:nvPr>
        </p:nvGraphicFramePr>
        <p:xfrm>
          <a:off x="1370404" y="2420888"/>
          <a:ext cx="712879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03255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7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65" y="984927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th-TH" sz="3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ปริมาณขยะอันตราย </a:t>
            </a:r>
            <a:br>
              <a:rPr lang="th-TH" sz="3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กลุ่มอาคารสำนักงานอธิการบดี </a:t>
            </a:r>
            <a:br>
              <a:rPr lang="th-TH" sz="3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ปริมาณ (กิโลกรัม)</a:t>
            </a:r>
            <a:endParaRPr lang="th-TH" sz="3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65" y="90872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8464" y="2420888"/>
            <a:ext cx="69800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ประเภทขยะอันตรายแบ่งเป็นประเภท ดังนี้</a:t>
            </a:r>
          </a:p>
          <a:p>
            <a:pPr marL="342900" indent="-342900">
              <a:buAutoNum type="arabicPeriod"/>
            </a:pPr>
            <a:r>
              <a:rPr lang="th-TH" sz="2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ถ่านไฟฉาย/น้ำยาลบคำผิด</a:t>
            </a:r>
          </a:p>
          <a:p>
            <a:pPr marL="342900" indent="-342900">
              <a:buAutoNum type="arabicPeriod"/>
            </a:pPr>
            <a:r>
              <a:rPr lang="th-TH" sz="2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หลอดไฟ/แบตเตอรี่</a:t>
            </a:r>
          </a:p>
          <a:p>
            <a:pPr marL="342900" indent="-342900">
              <a:buAutoNum type="arabicPeriod"/>
            </a:pPr>
            <a:r>
              <a:rPr lang="th-TH" sz="2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กล่องหมึกปริ้น</a:t>
            </a:r>
          </a:p>
          <a:p>
            <a:pPr marL="342900" indent="-342900">
              <a:buAutoNum type="arabicPeriod"/>
            </a:pPr>
            <a:r>
              <a:rPr lang="th-TH" sz="2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ขยะอิเล็กทรอนิกส์</a:t>
            </a:r>
            <a:endParaRPr lang="th-TH" sz="2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2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ขยะอันตรายกองสวัสดิการจะนำไปจัดเก็บไว้เพื่อรอการขนย้ายจากบริษัทเอกชน</a:t>
            </a:r>
          </a:p>
          <a:p>
            <a:pPr marL="342900" indent="-342900">
              <a:buAutoNum type="arabicPeriod"/>
            </a:pPr>
            <a:endParaRPr lang="th-TH" dirty="0"/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581128"/>
            <a:ext cx="3275856" cy="1843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71" y="4581128"/>
            <a:ext cx="3354863" cy="188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956" y="79909"/>
            <a:ext cx="7772400" cy="1829707"/>
          </a:xfrm>
        </p:spPr>
        <p:txBody>
          <a:bodyPr>
            <a:normAutofit/>
          </a:bodyPr>
          <a:lstStyle/>
          <a:p>
            <a:pPr algn="ctr"/>
            <a:r>
              <a:rPr lang="th-TH" sz="3800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br>
              <a:rPr lang="th-TH" sz="3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th-TH" sz="3800" dirty="0" smtClean="0">
                <a:solidFill>
                  <a:schemeClr val="accent4">
                    <a:lumMod val="75000"/>
                  </a:schemeClr>
                </a:solidFill>
              </a:rPr>
              <a:t> การคำนวณปริมาณขยะรีไซเคิล</a:t>
            </a:r>
            <a:br>
              <a:rPr lang="th-TH" sz="3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th-TH" sz="3800" dirty="0" smtClean="0">
                <a:solidFill>
                  <a:schemeClr val="accent4">
                    <a:lumMod val="75000"/>
                  </a:schemeClr>
                </a:solidFill>
              </a:rPr>
              <a:t> (คิดเป็นร้อยละ)</a:t>
            </a:r>
            <a:endParaRPr lang="th-TH" sz="3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836712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1756" y="2132856"/>
            <a:ext cx="659301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เดือนมกราคม     ปริมาณขยะรีไซเคิลคิดเป็นร้อยละ  20.27</a:t>
            </a:r>
          </a:p>
          <a:p>
            <a:pPr algn="ctr"/>
            <a:endParaRPr lang="th-TH" sz="2200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th-TH" sz="2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เดือน</a:t>
            </a:r>
            <a:r>
              <a:rPr lang="th-TH" sz="2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กุมภาพันธ์ </a:t>
            </a:r>
            <a:r>
              <a:rPr lang="th-TH" sz="2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ปริมาณ</a:t>
            </a:r>
            <a:r>
              <a:rPr lang="th-TH" sz="2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ขยะรีไซเคิลคิดเป็นร้อย</a:t>
            </a:r>
            <a:r>
              <a:rPr lang="th-TH" sz="2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ละ  22.56 </a:t>
            </a:r>
          </a:p>
          <a:p>
            <a:pPr algn="ctr"/>
            <a:endParaRPr lang="th-TH" sz="2200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th-TH" sz="2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เดือนมีนาคม      </a:t>
            </a:r>
            <a:r>
              <a:rPr lang="th-TH" sz="2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ปริมาณขยะรีไซเคิลคิดเป็นร้อยละ </a:t>
            </a:r>
            <a:r>
              <a:rPr lang="th-TH" sz="2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17.91</a:t>
            </a:r>
          </a:p>
          <a:p>
            <a:pPr algn="ctr"/>
            <a:endParaRPr lang="th-TH" sz="2200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th-TH" sz="2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เดือน</a:t>
            </a:r>
            <a:r>
              <a:rPr lang="th-TH" sz="2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เมษายน </a:t>
            </a:r>
            <a:r>
              <a:rPr lang="th-TH" sz="2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ปริมาณ</a:t>
            </a:r>
            <a:r>
              <a:rPr lang="th-TH" sz="2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ขยะรีไซเคิลคิดเป็นร้อยละ </a:t>
            </a:r>
            <a:r>
              <a:rPr lang="th-TH" sz="2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18.57</a:t>
            </a:r>
          </a:p>
          <a:p>
            <a:pPr algn="ctr"/>
            <a:endParaRPr lang="th-TH" sz="2200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th-TH" sz="2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เดือน</a:t>
            </a:r>
            <a:r>
              <a:rPr lang="th-TH" sz="2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พฤษภาคม </a:t>
            </a:r>
            <a:r>
              <a:rPr lang="th-TH" sz="2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ปริมาณ</a:t>
            </a:r>
            <a:r>
              <a:rPr lang="th-TH" sz="2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ขยะรีไซเคิลคิดเป็นร้อยละ </a:t>
            </a:r>
            <a:r>
              <a:rPr lang="th-TH" sz="2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19.95 </a:t>
            </a:r>
          </a:p>
          <a:p>
            <a:pPr algn="ctr"/>
            <a:endParaRPr lang="th-TH" sz="2200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th-TH" sz="2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เดือน</a:t>
            </a:r>
            <a:r>
              <a:rPr lang="th-TH" sz="2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มิถุนายน </a:t>
            </a:r>
            <a:r>
              <a:rPr lang="th-TH" sz="2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ปริมาณ</a:t>
            </a:r>
            <a:r>
              <a:rPr lang="th-TH" sz="2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ขยะรีไซเคิลคิดเป็นร้อย</a:t>
            </a:r>
            <a:r>
              <a:rPr lang="th-TH" sz="2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ละ  16.98</a:t>
            </a:r>
          </a:p>
          <a:p>
            <a:pPr algn="ctr"/>
            <a:endParaRPr lang="th-TH" sz="2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th-TH" sz="2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เดือนกรกฎาคม  ปริมาณขยะรีไซเคิลคิดเป็นร้อยละ  17.13</a:t>
            </a:r>
          </a:p>
          <a:p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2569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050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altLang="th-TH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</a:t>
            </a:r>
            <a:r>
              <a:rPr lang="th-TH" altLang="th-TH" sz="5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ทางการลดปริมาณขยะภายในอาคารสำนักงานอธิการบดี</a:t>
            </a:r>
            <a:br>
              <a:rPr lang="th-TH" altLang="th-TH" sz="5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altLang="th-TH" sz="5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มหาวิทยาลัยแม่โจ้</a:t>
            </a:r>
            <a:br>
              <a:rPr lang="th-TH" altLang="th-TH" sz="5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dirty="0"/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9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/>
              <a:t>การนำขยะอินทรีย์ไปแปรรูปทำปุ๋ยอินทรีย์</a:t>
            </a:r>
            <a:endParaRPr lang="th-TH" sz="4000" b="1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736" y="2007811"/>
            <a:ext cx="2734898" cy="1822102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49080"/>
            <a:ext cx="2702024" cy="18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07811"/>
            <a:ext cx="3136695" cy="39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/>
              <a:t>การชั่งและบันทึกปริมาณขยะในแต่ละวัน</a:t>
            </a:r>
            <a:endParaRPr lang="th-TH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2816"/>
            <a:ext cx="3414754" cy="4551979"/>
          </a:xfrm>
        </p:spPr>
      </p:pic>
    </p:spTree>
    <p:extLst>
      <p:ext uri="{BB962C8B-B14F-4D97-AF65-F5344CB8AC3E}">
        <p14:creationId xmlns:p14="http://schemas.microsoft.com/office/powerpoint/2010/main" val="2503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1494</TotalTime>
  <Words>339</Words>
  <Application>Microsoft Office PowerPoint</Application>
  <PresentationFormat>On-screen Show (4:3)</PresentationFormat>
  <Paragraphs>60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หมวด 4 การจัดการของเสียในสำนักงาน</vt:lpstr>
      <vt:lpstr>     ปริมาณขยะทั่วไป กลุ่มอาคารสำนักงานอธิการบดี  ปริมาณ (กิโลกรัม)</vt:lpstr>
      <vt:lpstr>ปริมาณขยะรีไซเคิล  กลุ่มอาคารสำนักงานอธิการบดี  ปริมาณ (กิโลกรัม)</vt:lpstr>
      <vt:lpstr>     ปริมาณขยะอินทรีย์  กลุ่มอาคารสำนักงานอธิการบดี ปริมาณ (กิโลกรัม)</vt:lpstr>
      <vt:lpstr>ปริมาณขยะอันตราย  กลุ่มอาคารสำนักงานอธิการบดี  ปริมาณ (กิโลกรัม)</vt:lpstr>
      <vt:lpstr>     การคำนวณปริมาณขยะรีไซเคิล  (คิดเป็นร้อยละ)</vt:lpstr>
      <vt:lpstr>แนวทางการลดปริมาณขยะภายในอาคารสำนักงานอธิการบดี  มหาวิทยาลัยแม่โจ้ </vt:lpstr>
      <vt:lpstr>การนำขยะอินทรีย์ไปแปรรูปทำปุ๋ยอินทรีย์</vt:lpstr>
      <vt:lpstr>การชั่งและบันทึกปริมาณขยะในแต่ละวัน</vt:lpstr>
      <vt:lpstr>การชั่งและบันทึกปริมาณขยะในแต่ละวัน</vt:lpstr>
      <vt:lpstr>ถังขยะแยกตามประเภทของขยะ</vt:lpstr>
      <vt:lpstr>จุดรวบรวมขยะประจำอาคาร</vt:lpstr>
      <vt:lpstr>การติดตั้งถังดักไขมันประจำหน่วยงาน</vt:lpstr>
      <vt:lpstr>การจัดการเศษอาหารและคราบน้ำมัน เครื่องดักไขมันขนาดความจุ 20 ลิตร และถังขยะเปียก (สำหรับใส่เศษอาหาร) (ได้รับมาจรฐาน มอก. รับประกันตลอดอายุการใช้งาน 1 ปี) </vt:lpstr>
      <vt:lpstr>การจัดเก็บขยะอันตรายเพื่อรอการขนย้าย</vt:lpstr>
      <vt:lpstr>เส้นทางการจัดการของเสีย อาคารสำนักงานอธิการบดี</vt:lpstr>
      <vt:lpstr>ผังแสดงตำแหน่งวางถังขยะและถังดักไขมันประจำอาคาร</vt:lpstr>
      <vt:lpstr>ผังแสดงตำแหน่งวางถังขยะและถังดักไขมันประจำอาคาร</vt:lpstr>
      <vt:lpstr>ผังแสดงตำแหน่งวางถังขยะและถังดักไขมันประจำอาคาร</vt:lpstr>
      <vt:lpstr>ผังแสดงตำแหน่งวางถังขยะและถังดักไขมันประจำอาคาร</vt:lpstr>
      <vt:lpstr>ผังแสดงตำแหน่งวางถังขยะและถังดักไขมันประจำอาคาร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การจัดการของเสียในสำนักงาน</dc:title>
  <dc:creator>Toon</dc:creator>
  <cp:lastModifiedBy>Toon</cp:lastModifiedBy>
  <cp:revision>99</cp:revision>
  <cp:lastPrinted>2017-08-10T03:39:46Z</cp:lastPrinted>
  <dcterms:created xsi:type="dcterms:W3CDTF">2017-06-12T07:55:53Z</dcterms:created>
  <dcterms:modified xsi:type="dcterms:W3CDTF">2017-08-10T03:54:22Z</dcterms:modified>
</cp:coreProperties>
</file>