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notesSlides/notesSlide2.xml" ContentType="application/vnd.openxmlformats-officedocument.presentationml.notesSlide+xml"/>
  <Override PartName="/ppt/charts/chart5.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62" r:id="rId3"/>
    <p:sldId id="258" r:id="rId4"/>
    <p:sldId id="259" r:id="rId5"/>
    <p:sldId id="261" r:id="rId6"/>
    <p:sldId id="260" r:id="rId7"/>
  </p:sldIdLst>
  <p:sldSz cx="12192000" cy="6858000"/>
  <p:notesSz cx="6797675" cy="9926638"/>
  <p:defaultTextStyle>
    <a:defPPr>
      <a:defRPr lang="en-US"/>
    </a:defPPr>
    <a:lvl1pPr algn="l" defTabSz="457200" rtl="0" eaLnBrk="0" fontAlgn="base" hangingPunct="0">
      <a:spcBef>
        <a:spcPct val="0"/>
      </a:spcBef>
      <a:spcAft>
        <a:spcPct val="0"/>
      </a:spcAft>
      <a:defRPr sz="2800" kern="1200">
        <a:solidFill>
          <a:schemeClr val="tx1"/>
        </a:solidFill>
        <a:latin typeface="Trebuchet MS" pitchFamily="34" charset="0"/>
        <a:ea typeface="+mn-ea"/>
        <a:cs typeface="+mn-cs"/>
      </a:defRPr>
    </a:lvl1pPr>
    <a:lvl2pPr marL="457200" algn="l" defTabSz="457200" rtl="0" eaLnBrk="0" fontAlgn="base" hangingPunct="0">
      <a:spcBef>
        <a:spcPct val="0"/>
      </a:spcBef>
      <a:spcAft>
        <a:spcPct val="0"/>
      </a:spcAft>
      <a:defRPr sz="2800" kern="1200">
        <a:solidFill>
          <a:schemeClr val="tx1"/>
        </a:solidFill>
        <a:latin typeface="Trebuchet MS" pitchFamily="34" charset="0"/>
        <a:ea typeface="+mn-ea"/>
        <a:cs typeface="+mn-cs"/>
      </a:defRPr>
    </a:lvl2pPr>
    <a:lvl3pPr marL="914400" algn="l" defTabSz="457200" rtl="0" eaLnBrk="0" fontAlgn="base" hangingPunct="0">
      <a:spcBef>
        <a:spcPct val="0"/>
      </a:spcBef>
      <a:spcAft>
        <a:spcPct val="0"/>
      </a:spcAft>
      <a:defRPr sz="2800" kern="1200">
        <a:solidFill>
          <a:schemeClr val="tx1"/>
        </a:solidFill>
        <a:latin typeface="Trebuchet MS" pitchFamily="34" charset="0"/>
        <a:ea typeface="+mn-ea"/>
        <a:cs typeface="+mn-cs"/>
      </a:defRPr>
    </a:lvl3pPr>
    <a:lvl4pPr marL="1371600" algn="l" defTabSz="457200" rtl="0" eaLnBrk="0" fontAlgn="base" hangingPunct="0">
      <a:spcBef>
        <a:spcPct val="0"/>
      </a:spcBef>
      <a:spcAft>
        <a:spcPct val="0"/>
      </a:spcAft>
      <a:defRPr sz="2800" kern="1200">
        <a:solidFill>
          <a:schemeClr val="tx1"/>
        </a:solidFill>
        <a:latin typeface="Trebuchet MS" pitchFamily="34" charset="0"/>
        <a:ea typeface="+mn-ea"/>
        <a:cs typeface="+mn-cs"/>
      </a:defRPr>
    </a:lvl4pPr>
    <a:lvl5pPr marL="1828800" algn="l" defTabSz="457200" rtl="0" eaLnBrk="0" fontAlgn="base" hangingPunct="0">
      <a:spcBef>
        <a:spcPct val="0"/>
      </a:spcBef>
      <a:spcAft>
        <a:spcPct val="0"/>
      </a:spcAft>
      <a:defRPr sz="2800" kern="1200">
        <a:solidFill>
          <a:schemeClr val="tx1"/>
        </a:solidFill>
        <a:latin typeface="Trebuchet MS" pitchFamily="34" charset="0"/>
        <a:ea typeface="+mn-ea"/>
        <a:cs typeface="+mn-cs"/>
      </a:defRPr>
    </a:lvl5pPr>
    <a:lvl6pPr marL="2286000" algn="l" defTabSz="914400" rtl="0" eaLnBrk="1" latinLnBrk="0" hangingPunct="1">
      <a:defRPr sz="2800" kern="1200">
        <a:solidFill>
          <a:schemeClr val="tx1"/>
        </a:solidFill>
        <a:latin typeface="Trebuchet MS" pitchFamily="34" charset="0"/>
        <a:ea typeface="+mn-ea"/>
        <a:cs typeface="+mn-cs"/>
      </a:defRPr>
    </a:lvl6pPr>
    <a:lvl7pPr marL="2743200" algn="l" defTabSz="914400" rtl="0" eaLnBrk="1" latinLnBrk="0" hangingPunct="1">
      <a:defRPr sz="2800" kern="1200">
        <a:solidFill>
          <a:schemeClr val="tx1"/>
        </a:solidFill>
        <a:latin typeface="Trebuchet MS" pitchFamily="34" charset="0"/>
        <a:ea typeface="+mn-ea"/>
        <a:cs typeface="+mn-cs"/>
      </a:defRPr>
    </a:lvl7pPr>
    <a:lvl8pPr marL="3200400" algn="l" defTabSz="914400" rtl="0" eaLnBrk="1" latinLnBrk="0" hangingPunct="1">
      <a:defRPr sz="2800" kern="1200">
        <a:solidFill>
          <a:schemeClr val="tx1"/>
        </a:solidFill>
        <a:latin typeface="Trebuchet MS" pitchFamily="34" charset="0"/>
        <a:ea typeface="+mn-ea"/>
        <a:cs typeface="+mn-cs"/>
      </a:defRPr>
    </a:lvl8pPr>
    <a:lvl9pPr marL="3657600" algn="l" defTabSz="914400" rtl="0" eaLnBrk="1" latinLnBrk="0" hangingPunct="1">
      <a:defRPr sz="2800" kern="1200">
        <a:solidFill>
          <a:schemeClr val="tx1"/>
        </a:solidFill>
        <a:latin typeface="Trebuchet MS"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0402"/>
    <a:srgbClr val="892B6E"/>
    <a:srgbClr val="ED9DCB"/>
    <a:srgbClr val="B800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ลักษณะสีปานกลาง 2 - เน้น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5" d="100"/>
          <a:sy n="75" d="100"/>
        </p:scale>
        <p:origin x="540"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gview\Desktop\Green%20Office%202561\11%20&#3585;.&#3618;.2561\&#3619;&#3634;&#3618;&#3591;&#3634;&#3609;&#3585;&#3634;&#3619;&#3592;&#3633;&#3604;&#3595;&#3639;&#3657;&#3629;&#3649;&#3621;&#3632;&#3610;&#3619;&#3636;&#3585;&#3634;&#3619;&#3607;&#3637;&#3656;&#3648;&#3611;&#3655;&#3609;&#3617;&#3636;&#3605;&#3619;(8%20&#3605;.&#3588;%2061).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gview\Desktop\Green%20Office%202561\11%20&#3585;.&#3618;.2561\&#3619;&#3634;&#3618;&#3591;&#3634;&#3609;&#3585;&#3634;&#3619;&#3592;&#3633;&#3604;&#3595;&#3639;&#3657;&#3629;&#3649;&#3621;&#3632;&#3610;&#3619;&#3636;&#3585;&#3634;&#3619;&#3607;&#3637;&#3656;&#3648;&#3611;&#3655;&#3609;&#3617;&#3636;&#3605;&#3619;(8%20&#3605;.&#3588;%2061).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gview\Desktop\Green%20Office%202561\11%20&#3585;.&#3618;.2561\&#3619;&#3634;&#3618;&#3591;&#3634;&#3609;&#3585;&#3634;&#3619;&#3592;&#3633;&#3604;&#3595;&#3639;&#3657;&#3629;&#3649;&#3621;&#3632;&#3610;&#3619;&#3636;&#3585;&#3634;&#3619;&#3607;&#3637;&#3656;&#3648;&#3611;&#3655;&#3609;&#3617;&#3636;&#3605;&#3619;(8%20&#3605;.&#3588;%2061).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gview\Downloads\mju&#3619;&#3634;&#3618;&#3591;&#3634;&#3609;&#3592;&#3633;&#3604;&#3595;&#3639;&#3657;&#3629;&#3592;&#3657;&#3634;&#3591;&#3610;&#3619;&#3636;&#3585;&#3634;&#3619;&#3607;&#3637;&#3656;&#3648;&#3611;&#3655;&#3609;&#3617;&#3636;&#3605;&#3619;(9-10-61)xls%20(1).xls"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gview\Desktop\Green%20Office%202561\11%20&#3585;.&#3618;.2561\&#3619;&#3634;&#3618;&#3591;&#3634;&#3609;&#3585;&#3634;&#3619;&#3592;&#3633;&#3604;&#3595;&#3639;&#3657;&#3629;&#3649;&#3621;&#3632;&#3610;&#3619;&#3636;&#3585;&#3634;&#3619;&#3607;&#3637;&#3656;&#3648;&#3611;&#3655;&#3609;&#3617;&#3636;&#3605;&#3619;(8%20&#3605;.&#3588;%2061).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th-TH"/>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latin typeface="TH Niramit AS" pitchFamily="2" charset="-34"/>
                <a:cs typeface="TH Niramit AS" pitchFamily="2" charset="-34"/>
              </a:defRPr>
            </a:pPr>
            <a:r>
              <a:rPr lang="th-TH" sz="2400">
                <a:latin typeface="TH Niramit AS" pitchFamily="2" charset="-34"/>
                <a:cs typeface="TH Niramit AS" pitchFamily="2" charset="-34"/>
              </a:rPr>
              <a:t>สรุปการจัดซื้อจัดจ้างสินค้าและบริการที่เป็นมิตรต่อสิ่งแวดล้อม </a:t>
            </a:r>
          </a:p>
          <a:p>
            <a:pPr>
              <a:defRPr sz="2400">
                <a:latin typeface="TH Niramit AS" pitchFamily="2" charset="-34"/>
                <a:cs typeface="TH Niramit AS" pitchFamily="2" charset="-34"/>
              </a:defRPr>
            </a:pPr>
            <a:r>
              <a:rPr lang="th-TH" sz="2400" baseline="0">
                <a:latin typeface="TH Niramit AS" pitchFamily="2" charset="-34"/>
                <a:cs typeface="TH Niramit AS" pitchFamily="2" charset="-34"/>
              </a:rPr>
              <a:t>ของสำนักงานอธิการบดี ตั้งแต่เดือนตุลาคม 2560 -  กันยายน 2561 </a:t>
            </a:r>
            <a:endParaRPr lang="th-TH" sz="2400">
              <a:latin typeface="TH Niramit AS" pitchFamily="2" charset="-34"/>
              <a:cs typeface="TH Niramit AS" pitchFamily="2" charset="-34"/>
            </a:endParaRPr>
          </a:p>
        </c:rich>
      </c:tx>
      <c:layout>
        <c:manualLayout>
          <c:xMode val="edge"/>
          <c:yMode val="edge"/>
          <c:x val="0.22483279056412833"/>
          <c:y val="3.6742856194429858E-2"/>
        </c:manualLayout>
      </c:layout>
      <c:overlay val="0"/>
    </c:title>
    <c:autoTitleDeleted val="0"/>
    <c:plotArea>
      <c:layout>
        <c:manualLayout>
          <c:layoutTarget val="inner"/>
          <c:xMode val="edge"/>
          <c:yMode val="edge"/>
          <c:x val="0.10650003724097504"/>
          <c:y val="0.13287940501240775"/>
          <c:w val="0.80680381060666506"/>
          <c:h val="0.85358375323174962"/>
        </c:manualLayout>
      </c:layout>
      <c:ofPieChart>
        <c:ofPieType val="bar"/>
        <c:varyColors val="1"/>
        <c:ser>
          <c:idx val="0"/>
          <c:order val="0"/>
          <c:tx>
            <c:strRef>
              <c:f>Sheet2!$B$1</c:f>
              <c:strCache>
                <c:ptCount val="1"/>
                <c:pt idx="0">
                  <c:v>จำนวนรายการ</c:v>
                </c:pt>
              </c:strCache>
            </c:strRef>
          </c:tx>
          <c:spPr>
            <a:ln>
              <a:solidFill>
                <a:srgbClr val="180402"/>
              </a:solidFill>
            </a:ln>
            <a:scene3d>
              <a:camera prst="orthographicFront"/>
              <a:lightRig rig="threePt" dir="t"/>
            </a:scene3d>
            <a:sp3d>
              <a:bevelT w="0" h="0"/>
            </a:sp3d>
          </c:spPr>
          <c:explosion val="10"/>
          <c:dPt>
            <c:idx val="0"/>
            <c:bubble3D val="0"/>
            <c:spPr>
              <a:solidFill>
                <a:schemeClr val="accent2">
                  <a:lumMod val="75000"/>
                </a:schemeClr>
              </a:solidFill>
              <a:ln>
                <a:solidFill>
                  <a:srgbClr val="180402"/>
                </a:solidFill>
              </a:ln>
              <a:scene3d>
                <a:camera prst="orthographicFront"/>
                <a:lightRig rig="threePt" dir="t"/>
              </a:scene3d>
              <a:sp3d>
                <a:bevelT w="0" h="0"/>
              </a:sp3d>
            </c:spPr>
          </c:dPt>
          <c:dPt>
            <c:idx val="1"/>
            <c:bubble3D val="0"/>
            <c:spPr>
              <a:solidFill>
                <a:schemeClr val="accent5">
                  <a:lumMod val="60000"/>
                  <a:lumOff val="40000"/>
                </a:schemeClr>
              </a:solidFill>
              <a:ln>
                <a:solidFill>
                  <a:srgbClr val="180402"/>
                </a:solidFill>
              </a:ln>
              <a:scene3d>
                <a:camera prst="orthographicFront"/>
                <a:lightRig rig="threePt" dir="t"/>
              </a:scene3d>
              <a:sp3d>
                <a:bevelT w="0" h="0"/>
              </a:sp3d>
            </c:spPr>
          </c:dPt>
          <c:dPt>
            <c:idx val="2"/>
            <c:bubble3D val="0"/>
            <c:spPr>
              <a:solidFill>
                <a:srgbClr val="FFC000"/>
              </a:solidFill>
              <a:ln>
                <a:solidFill>
                  <a:srgbClr val="180402"/>
                </a:solidFill>
              </a:ln>
              <a:scene3d>
                <a:camera prst="orthographicFront"/>
                <a:lightRig rig="threePt" dir="t"/>
              </a:scene3d>
              <a:sp3d>
                <a:bevelT w="0" h="0"/>
              </a:sp3d>
            </c:spPr>
          </c:dPt>
          <c:dPt>
            <c:idx val="3"/>
            <c:bubble3D val="0"/>
            <c:spPr>
              <a:solidFill>
                <a:srgbClr val="7030A0"/>
              </a:solidFill>
              <a:ln>
                <a:solidFill>
                  <a:srgbClr val="180402"/>
                </a:solidFill>
              </a:ln>
              <a:scene3d>
                <a:camera prst="orthographicFront"/>
                <a:lightRig rig="threePt" dir="t"/>
              </a:scene3d>
              <a:sp3d>
                <a:bevelT w="0" h="0"/>
              </a:sp3d>
            </c:spPr>
          </c:dPt>
          <c:dPt>
            <c:idx val="4"/>
            <c:bubble3D val="0"/>
            <c:spPr>
              <a:solidFill>
                <a:schemeClr val="accent6">
                  <a:lumMod val="75000"/>
                </a:schemeClr>
              </a:solidFill>
              <a:ln>
                <a:solidFill>
                  <a:srgbClr val="180402"/>
                </a:solidFill>
              </a:ln>
              <a:scene3d>
                <a:camera prst="orthographicFront"/>
                <a:lightRig rig="threePt" dir="t"/>
              </a:scene3d>
              <a:sp3d>
                <a:bevelT w="0" h="0"/>
              </a:sp3d>
            </c:spPr>
          </c:dPt>
          <c:dLbls>
            <c:dLbl>
              <c:idx val="0"/>
              <c:layout>
                <c:manualLayout>
                  <c:x val="0.2092340630728643"/>
                  <c:y val="-7.5904071452597532E-2"/>
                </c:manualLayout>
              </c:layout>
              <c:tx>
                <c:rich>
                  <a:bodyPr/>
                  <a:lstStyle/>
                  <a:p>
                    <a:r>
                      <a:rPr lang="th-TH" sz="1600" b="1">
                        <a:solidFill>
                          <a:schemeClr val="tx1"/>
                        </a:solidFill>
                      </a:rPr>
                      <a:t>สินค้าที่เป็นมิตรต่อสิ่งแวดล้อม
จำนวน 190 รายการ
คิดเป็น 75.10%</a:t>
                    </a:r>
                  </a:p>
                </c:rich>
              </c:tx>
              <c:dLblPos val="outEnd"/>
              <c:showLegendKey val="0"/>
              <c:showVal val="1"/>
              <c:showCatName val="1"/>
              <c:showSerName val="0"/>
              <c:showPercent val="1"/>
              <c:showBubbleSize val="0"/>
              <c:extLst>
                <c:ext xmlns:c15="http://schemas.microsoft.com/office/drawing/2012/chart" uri="{CE6537A1-D6FC-4f65-9D91-7224C49458BB}">
                  <c15:layout/>
                </c:ext>
              </c:extLst>
            </c:dLbl>
            <c:dLbl>
              <c:idx val="1"/>
              <c:layout>
                <c:manualLayout>
                  <c:x val="-0.12551497645544407"/>
                  <c:y val="0.1703393026897202"/>
                </c:manualLayout>
              </c:layout>
              <c:tx>
                <c:rich>
                  <a:bodyPr/>
                  <a:lstStyle/>
                  <a:p>
                    <a:r>
                      <a:rPr lang="th-TH" sz="1600" b="1">
                        <a:solidFill>
                          <a:schemeClr val="tx1"/>
                        </a:solidFill>
                      </a:rPr>
                      <a:t>บริการที่เป็นมิตรต่อสิ่งแวดล้อม
จำนวน 28 รายการ
คิดเป็น 11.07%</a:t>
                    </a:r>
                  </a:p>
                </c:rich>
              </c:tx>
              <c:dLblPos val="outEnd"/>
              <c:showLegendKey val="0"/>
              <c:showVal val="1"/>
              <c:showCatName val="1"/>
              <c:showSerName val="0"/>
              <c:showPercent val="1"/>
              <c:showBubbleSize val="0"/>
              <c:extLst>
                <c:ext xmlns:c15="http://schemas.microsoft.com/office/drawing/2012/chart" uri="{CE6537A1-D6FC-4f65-9D91-7224C49458BB}">
                  <c15:layout/>
                </c:ext>
              </c:extLst>
            </c:dLbl>
            <c:dLbl>
              <c:idx val="2"/>
              <c:layout>
                <c:manualLayout>
                  <c:x val="-0.13728108005097989"/>
                  <c:y val="-9.3471207107131242E-3"/>
                </c:manualLayout>
              </c:layout>
              <c:tx>
                <c:rich>
                  <a:bodyPr/>
                  <a:lstStyle/>
                  <a:p>
                    <a:r>
                      <a:rPr lang="th-TH" sz="1600" b="1" dirty="0">
                        <a:solidFill>
                          <a:schemeClr val="tx1"/>
                        </a:solidFill>
                      </a:rPr>
                      <a:t>สินค้าทั่วไป
จำนวน 32 รายการ
คิดเป็น</a:t>
                    </a:r>
                    <a:r>
                      <a:rPr lang="th-TH" sz="1600" b="1" baseline="0" dirty="0">
                        <a:solidFill>
                          <a:schemeClr val="tx1"/>
                        </a:solidFill>
                      </a:rPr>
                      <a:t> </a:t>
                    </a:r>
                    <a:r>
                      <a:rPr lang="th-TH" sz="1600" b="1" dirty="0" smtClean="0">
                        <a:solidFill>
                          <a:schemeClr val="tx1"/>
                        </a:solidFill>
                      </a:rPr>
                      <a:t>12.64%</a:t>
                    </a:r>
                    <a:endParaRPr lang="th-TH" sz="1600" b="1" dirty="0">
                      <a:solidFill>
                        <a:schemeClr val="tx1"/>
                      </a:solidFill>
                    </a:endParaRPr>
                  </a:p>
                </c:rich>
              </c:tx>
              <c:dLblPos val="outEnd"/>
              <c:showLegendKey val="0"/>
              <c:showVal val="1"/>
              <c:showCatName val="1"/>
              <c:showSerName val="0"/>
              <c:showPercent val="1"/>
              <c:showBubbleSize val="0"/>
              <c:extLst>
                <c:ext xmlns:c15="http://schemas.microsoft.com/office/drawing/2012/chart" uri="{CE6537A1-D6FC-4f65-9D91-7224C49458BB}">
                  <c15:layout/>
                </c:ext>
              </c:extLst>
            </c:dLbl>
            <c:dLbl>
              <c:idx val="3"/>
              <c:layout>
                <c:manualLayout>
                  <c:x val="-0.13190355104348025"/>
                  <c:y val="4.7379555227192817E-2"/>
                </c:manualLayout>
              </c:layout>
              <c:tx>
                <c:rich>
                  <a:bodyPr/>
                  <a:lstStyle/>
                  <a:p>
                    <a:r>
                      <a:rPr lang="th-TH" sz="1600" b="1">
                        <a:solidFill>
                          <a:schemeClr val="tx1"/>
                        </a:solidFill>
                      </a:rPr>
                      <a:t>บริการทั่วไป
จำนวน 3 รายการ
คิดเป็น 1.19%</a:t>
                    </a:r>
                  </a:p>
                </c:rich>
              </c:tx>
              <c:dLblPos val="outEnd"/>
              <c:showLegendKey val="0"/>
              <c:showVal val="1"/>
              <c:showCatName val="1"/>
              <c:showSerName val="0"/>
              <c:showPercent val="1"/>
              <c:showBubbleSize val="0"/>
              <c:extLst>
                <c:ext xmlns:c15="http://schemas.microsoft.com/office/drawing/2012/chart" uri="{CE6537A1-D6FC-4f65-9D91-7224C49458BB}">
                  <c15:layout/>
                </c:ext>
              </c:extLst>
            </c:dLbl>
            <c:dLbl>
              <c:idx val="4"/>
              <c:layout>
                <c:manualLayout>
                  <c:x val="-0.17027027832875349"/>
                  <c:y val="1.0636242221455117E-2"/>
                </c:manualLayout>
              </c:layout>
              <c:tx>
                <c:rich>
                  <a:bodyPr/>
                  <a:lstStyle/>
                  <a:p>
                    <a:r>
                      <a:rPr lang="th-TH" sz="1600" b="1">
                        <a:solidFill>
                          <a:schemeClr val="tx1"/>
                        </a:solidFill>
                      </a:rPr>
                      <a:t>สินค้าทั่วไป+การบริการทั่วไป
จำนวน 35 รายการ
คิดเป็น 13.83%</a:t>
                    </a:r>
                  </a:p>
                </c:rich>
              </c:tx>
              <c:dLblPos val="outEnd"/>
              <c:showLegendKey val="0"/>
              <c:showVal val="1"/>
              <c:showCatName val="1"/>
              <c:showSerName val="0"/>
              <c:showPercent val="1"/>
              <c:showBubbleSize val="0"/>
              <c:extLst>
                <c:ext xmlns:c15="http://schemas.microsoft.com/office/drawing/2012/chart" uri="{CE6537A1-D6FC-4f65-9D91-7224C49458BB}">
                  <c15:layout/>
                </c:ext>
              </c:extLst>
            </c:dLbl>
            <c:numFmt formatCode="0.00%" sourceLinked="0"/>
            <c:spPr>
              <a:scene3d>
                <a:camera prst="orthographicFront"/>
                <a:lightRig rig="threePt" dir="t"/>
              </a:scene3d>
              <a:sp3d/>
            </c:spPr>
            <c:txPr>
              <a:bodyPr anchor="t" anchorCtr="0"/>
              <a:lstStyle/>
              <a:p>
                <a:pPr>
                  <a:defRPr sz="1600" b="1">
                    <a:solidFill>
                      <a:schemeClr val="tx1"/>
                    </a:solidFill>
                    <a:latin typeface="TH Niramit AS" pitchFamily="2" charset="-34"/>
                    <a:cs typeface="TH Niramit AS" pitchFamily="2" charset="-34"/>
                  </a:defRPr>
                </a:pPr>
                <a:endParaRPr lang="th-TH"/>
              </a:p>
            </c:txPr>
            <c:dLblPos val="outEnd"/>
            <c:showLegendKey val="0"/>
            <c:showVal val="1"/>
            <c:showCatName val="1"/>
            <c:showSerName val="0"/>
            <c:showPercent val="1"/>
            <c:showBubbleSize val="0"/>
            <c:showLeaderLines val="1"/>
            <c:extLst>
              <c:ext xmlns:c15="http://schemas.microsoft.com/office/drawing/2012/chart" uri="{CE6537A1-D6FC-4f65-9D91-7224C49458BB}"/>
            </c:extLst>
          </c:dLbls>
          <c:cat>
            <c:strRef>
              <c:f>Sheet2!$A$2:$A$5</c:f>
              <c:strCache>
                <c:ptCount val="4"/>
                <c:pt idx="0">
                  <c:v>สินค้าที่เป็นมิตรต่อสิ่งแวดล้อม</c:v>
                </c:pt>
                <c:pt idx="1">
                  <c:v>บริการที่เป็นมิตรต่อสิ่งแวดล้อม</c:v>
                </c:pt>
                <c:pt idx="2">
                  <c:v>สินค้าทั่วไป</c:v>
                </c:pt>
                <c:pt idx="3">
                  <c:v>บริการทั่วไป</c:v>
                </c:pt>
              </c:strCache>
            </c:strRef>
          </c:cat>
          <c:val>
            <c:numRef>
              <c:f>Sheet2!$B$2:$B$5</c:f>
              <c:numCache>
                <c:formatCode>General</c:formatCode>
                <c:ptCount val="4"/>
                <c:pt idx="0">
                  <c:v>190</c:v>
                </c:pt>
                <c:pt idx="1">
                  <c:v>28</c:v>
                </c:pt>
                <c:pt idx="2">
                  <c:v>32</c:v>
                </c:pt>
                <c:pt idx="3">
                  <c:v>3</c:v>
                </c:pt>
              </c:numCache>
            </c:numRef>
          </c:val>
        </c:ser>
        <c:dLbls>
          <c:showLegendKey val="0"/>
          <c:showVal val="0"/>
          <c:showCatName val="0"/>
          <c:showSerName val="0"/>
          <c:showPercent val="1"/>
          <c:showBubbleSize val="0"/>
          <c:showLeaderLines val="1"/>
        </c:dLbls>
        <c:gapWidth val="0"/>
        <c:splitType val="cust"/>
        <c:custSplit>
          <c:secondPiePt val="2"/>
          <c:secondPiePt val="3"/>
        </c:custSplit>
        <c:secondPieSize val="75"/>
        <c:serLines/>
      </c:ofPieChart>
    </c:plotArea>
    <c:legend>
      <c:legendPos val="r"/>
      <c:layout>
        <c:manualLayout>
          <c:xMode val="edge"/>
          <c:yMode val="edge"/>
          <c:x val="4.3045313581296374E-2"/>
          <c:y val="0.83734989751438305"/>
          <c:w val="0.24367782548633365"/>
          <c:h val="0.16265010248561693"/>
        </c:manualLayout>
      </c:layout>
      <c:overlay val="0"/>
      <c:txPr>
        <a:bodyPr/>
        <a:lstStyle/>
        <a:p>
          <a:pPr>
            <a:defRPr sz="1600">
              <a:latin typeface="TH Niramit AS" pitchFamily="2" charset="-34"/>
              <a:cs typeface="TH Niramit AS" pitchFamily="2" charset="-34"/>
            </a:defRPr>
          </a:pPr>
          <a:endParaRPr lang="th-TH"/>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th-TH"/>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latin typeface="TH Niramit AS" pitchFamily="2" charset="-34"/>
                <a:cs typeface="TH Niramit AS" pitchFamily="2" charset="-34"/>
              </a:defRPr>
            </a:pPr>
            <a:r>
              <a:rPr lang="th-TH" sz="2400" dirty="0" smtClean="0">
                <a:latin typeface="TH Niramit AS" pitchFamily="2" charset="-34"/>
                <a:cs typeface="TH Niramit AS" pitchFamily="2" charset="-34"/>
              </a:rPr>
              <a:t>สรุปการจัดซื้อสินค้า (</a:t>
            </a:r>
            <a:r>
              <a:rPr lang="en-US" sz="2400" dirty="0" smtClean="0">
                <a:latin typeface="TH Niramit AS" pitchFamily="2" charset="-34"/>
                <a:cs typeface="TH Niramit AS" pitchFamily="2" charset="-34"/>
              </a:rPr>
              <a:t>Product</a:t>
            </a:r>
            <a:r>
              <a:rPr lang="th-TH" sz="2400" dirty="0" smtClean="0">
                <a:latin typeface="TH Niramit AS" pitchFamily="2" charset="-34"/>
                <a:cs typeface="TH Niramit AS" pitchFamily="2" charset="-34"/>
              </a:rPr>
              <a:t>)ที่เป็นมิตรต่อสิ่งแวดล้อม</a:t>
            </a:r>
          </a:p>
          <a:p>
            <a:pPr>
              <a:defRPr sz="2400">
                <a:latin typeface="TH Niramit AS" pitchFamily="2" charset="-34"/>
                <a:cs typeface="TH Niramit AS" pitchFamily="2" charset="-34"/>
              </a:defRPr>
            </a:pPr>
            <a:r>
              <a:rPr lang="th-TH" sz="2400" dirty="0" smtClean="0">
                <a:latin typeface="TH Niramit AS" pitchFamily="2" charset="-34"/>
                <a:cs typeface="TH Niramit AS" pitchFamily="2" charset="-34"/>
              </a:rPr>
              <a:t>ของสำนักงานอธิการบดี</a:t>
            </a:r>
            <a:endParaRPr lang="th-TH" sz="2400" dirty="0">
              <a:latin typeface="TH Niramit AS" pitchFamily="2" charset="-34"/>
              <a:cs typeface="TH Niramit AS" pitchFamily="2" charset="-34"/>
            </a:endParaRPr>
          </a:p>
        </c:rich>
      </c:tx>
      <c:layout>
        <c:manualLayout>
          <c:xMode val="edge"/>
          <c:yMode val="edge"/>
          <c:x val="0.42463059391481539"/>
          <c:y val="3.1856517935258094E-2"/>
        </c:manualLayout>
      </c:layout>
      <c:overlay val="0"/>
    </c:title>
    <c:autoTitleDeleted val="0"/>
    <c:plotArea>
      <c:layout>
        <c:manualLayout>
          <c:layoutTarget val="inner"/>
          <c:xMode val="edge"/>
          <c:yMode val="edge"/>
          <c:x val="5.8904222448394897E-2"/>
          <c:y val="0.13880548264800233"/>
          <c:w val="0.54354192036819093"/>
          <c:h val="0.72919612131816858"/>
        </c:manualLayout>
      </c:layout>
      <c:pieChart>
        <c:varyColors val="1"/>
        <c:ser>
          <c:idx val="0"/>
          <c:order val="0"/>
          <c:spPr>
            <a:ln>
              <a:solidFill>
                <a:srgbClr val="180402"/>
              </a:solidFill>
            </a:ln>
          </c:spPr>
          <c:explosion val="4"/>
          <c:dPt>
            <c:idx val="0"/>
            <c:bubble3D val="0"/>
            <c:spPr>
              <a:solidFill>
                <a:schemeClr val="accent2">
                  <a:lumMod val="75000"/>
                </a:schemeClr>
              </a:solidFill>
              <a:ln>
                <a:solidFill>
                  <a:srgbClr val="180402"/>
                </a:solidFill>
              </a:ln>
            </c:spPr>
          </c:dPt>
          <c:dPt>
            <c:idx val="1"/>
            <c:bubble3D val="0"/>
            <c:spPr>
              <a:solidFill>
                <a:srgbClr val="FFC000"/>
              </a:solidFill>
              <a:ln>
                <a:solidFill>
                  <a:srgbClr val="180402"/>
                </a:solidFill>
              </a:ln>
            </c:spPr>
          </c:dPt>
          <c:dPt>
            <c:idx val="2"/>
            <c:bubble3D val="0"/>
            <c:spPr>
              <a:solidFill>
                <a:schemeClr val="accent6">
                  <a:lumMod val="60000"/>
                  <a:lumOff val="40000"/>
                </a:schemeClr>
              </a:solidFill>
              <a:ln>
                <a:solidFill>
                  <a:srgbClr val="180402"/>
                </a:solidFill>
              </a:ln>
            </c:spPr>
          </c:dPt>
          <c:dLbls>
            <c:dLbl>
              <c:idx val="0"/>
              <c:layout>
                <c:manualLayout>
                  <c:x val="-9.8011930927047047E-2"/>
                  <c:y val="-1.0475031871073863E-2"/>
                </c:manualLayout>
              </c:layout>
              <c:tx>
                <c:rich>
                  <a:bodyPr/>
                  <a:lstStyle/>
                  <a:p>
                    <a:r>
                      <a:rPr lang="th-TH" dirty="0">
                        <a:solidFill>
                          <a:schemeClr val="tx1">
                            <a:lumMod val="95000"/>
                            <a:lumOff val="5000"/>
                          </a:schemeClr>
                        </a:solidFill>
                      </a:rPr>
                      <a:t>สินค้าที่เป็นมิตรต่อสิ่งแวดล้อม
</a:t>
                    </a:r>
                    <a:r>
                      <a:rPr lang="th-TH" dirty="0" smtClean="0">
                        <a:solidFill>
                          <a:schemeClr val="tx1">
                            <a:lumMod val="95000"/>
                            <a:lumOff val="5000"/>
                          </a:schemeClr>
                        </a:solidFill>
                      </a:rPr>
                      <a:t>จำนวน 190 รายการ</a:t>
                    </a:r>
                    <a:r>
                      <a:rPr lang="th-TH" dirty="0">
                        <a:solidFill>
                          <a:schemeClr val="tx1">
                            <a:lumMod val="95000"/>
                            <a:lumOff val="5000"/>
                          </a:schemeClr>
                        </a:solidFill>
                      </a:rPr>
                      <a:t>
</a:t>
                    </a:r>
                    <a:r>
                      <a:rPr lang="th-TH" dirty="0" smtClean="0">
                        <a:solidFill>
                          <a:schemeClr val="tx1">
                            <a:lumMod val="95000"/>
                            <a:lumOff val="5000"/>
                          </a:schemeClr>
                        </a:solidFill>
                      </a:rPr>
                      <a:t> คิดเป็น 75.10%</a:t>
                    </a:r>
                    <a:endParaRPr lang="th-TH" dirty="0">
                      <a:solidFill>
                        <a:schemeClr val="tx1">
                          <a:lumMod val="95000"/>
                          <a:lumOff val="5000"/>
                        </a:schemeClr>
                      </a:solidFill>
                    </a:endParaRPr>
                  </a:p>
                </c:rich>
              </c:tx>
              <c:dLblPos val="inEnd"/>
              <c:showLegendKey val="0"/>
              <c:showVal val="1"/>
              <c:showCatName val="1"/>
              <c:showSerName val="0"/>
              <c:showPercent val="1"/>
              <c:showBubbleSize val="0"/>
              <c:extLst>
                <c:ext xmlns:c15="http://schemas.microsoft.com/office/drawing/2012/chart" uri="{CE6537A1-D6FC-4f65-9D91-7224C49458BB}"/>
              </c:extLst>
            </c:dLbl>
            <c:dLbl>
              <c:idx val="1"/>
              <c:tx>
                <c:rich>
                  <a:bodyPr/>
                  <a:lstStyle/>
                  <a:p>
                    <a:r>
                      <a:rPr lang="th-TH" dirty="0" smtClean="0">
                        <a:solidFill>
                          <a:schemeClr val="tx1">
                            <a:lumMod val="95000"/>
                            <a:lumOff val="5000"/>
                          </a:schemeClr>
                        </a:solidFill>
                      </a:rPr>
                      <a:t>สินค้า</a:t>
                    </a:r>
                    <a:r>
                      <a:rPr lang="th-TH" dirty="0">
                        <a:solidFill>
                          <a:schemeClr val="tx1">
                            <a:lumMod val="95000"/>
                            <a:lumOff val="5000"/>
                          </a:schemeClr>
                        </a:solidFill>
                      </a:rPr>
                      <a:t>ทั่วไป
</a:t>
                    </a:r>
                    <a:r>
                      <a:rPr lang="th-TH" dirty="0" smtClean="0">
                        <a:solidFill>
                          <a:schemeClr val="tx1">
                            <a:lumMod val="95000"/>
                            <a:lumOff val="5000"/>
                          </a:schemeClr>
                        </a:solidFill>
                      </a:rPr>
                      <a:t>จำนวน 32 รายการ</a:t>
                    </a:r>
                    <a:r>
                      <a:rPr lang="th-TH" dirty="0">
                        <a:solidFill>
                          <a:schemeClr val="tx1">
                            <a:lumMod val="95000"/>
                            <a:lumOff val="5000"/>
                          </a:schemeClr>
                        </a:solidFill>
                      </a:rPr>
                      <a:t>
</a:t>
                    </a:r>
                    <a:r>
                      <a:rPr lang="th-TH" dirty="0" smtClean="0">
                        <a:solidFill>
                          <a:schemeClr val="tx1">
                            <a:lumMod val="95000"/>
                            <a:lumOff val="5000"/>
                          </a:schemeClr>
                        </a:solidFill>
                      </a:rPr>
                      <a:t>คิดเป็น 12.64%</a:t>
                    </a:r>
                    <a:endParaRPr lang="th-TH" dirty="0">
                      <a:solidFill>
                        <a:schemeClr val="tx1">
                          <a:lumMod val="95000"/>
                          <a:lumOff val="5000"/>
                        </a:schemeClr>
                      </a:solidFill>
                    </a:endParaRPr>
                  </a:p>
                </c:rich>
              </c:tx>
              <c:dLblPos val="inEnd"/>
              <c:showLegendKey val="0"/>
              <c:showVal val="1"/>
              <c:showCatName val="1"/>
              <c:showSerName val="0"/>
              <c:showPercent val="1"/>
              <c:showBubbleSize val="0"/>
              <c:extLst>
                <c:ext xmlns:c15="http://schemas.microsoft.com/office/drawing/2012/chart" uri="{CE6537A1-D6FC-4f65-9D91-7224C49458BB}"/>
              </c:extLst>
            </c:dLbl>
            <c:dLbl>
              <c:idx val="2"/>
              <c:tx>
                <c:rich>
                  <a:bodyPr/>
                  <a:lstStyle/>
                  <a:p>
                    <a:r>
                      <a:rPr lang="th-TH" dirty="0">
                        <a:solidFill>
                          <a:schemeClr val="tx1">
                            <a:lumMod val="95000"/>
                            <a:lumOff val="5000"/>
                          </a:schemeClr>
                        </a:solidFill>
                      </a:rPr>
                      <a:t>การบริการทั้งหมด
</a:t>
                    </a:r>
                    <a:r>
                      <a:rPr lang="th-TH" dirty="0" smtClean="0">
                        <a:solidFill>
                          <a:schemeClr val="tx1">
                            <a:lumMod val="95000"/>
                            <a:lumOff val="5000"/>
                          </a:schemeClr>
                        </a:solidFill>
                      </a:rPr>
                      <a:t> คิดเป็น 12.26%</a:t>
                    </a:r>
                    <a:endParaRPr lang="th-TH" dirty="0">
                      <a:solidFill>
                        <a:schemeClr val="tx1">
                          <a:lumMod val="95000"/>
                          <a:lumOff val="5000"/>
                        </a:schemeClr>
                      </a:solidFill>
                    </a:endParaRPr>
                  </a:p>
                </c:rich>
              </c:tx>
              <c:dLblPos val="inEnd"/>
              <c:showLegendKey val="0"/>
              <c:showVal val="1"/>
              <c:showCatName val="1"/>
              <c:showSerName val="0"/>
              <c:showPercent val="1"/>
              <c:showBubbleSize val="0"/>
              <c:extLst>
                <c:ext xmlns:c15="http://schemas.microsoft.com/office/drawing/2012/chart" uri="{CE6537A1-D6FC-4f65-9D91-7224C49458BB}"/>
              </c:extLst>
            </c:dLbl>
            <c:numFmt formatCode="0.00%" sourceLinked="0"/>
            <c:spPr>
              <a:noFill/>
              <a:ln>
                <a:noFill/>
              </a:ln>
              <a:effectLst/>
            </c:spPr>
            <c:txPr>
              <a:bodyPr anchor="t" anchorCtr="0"/>
              <a:lstStyle/>
              <a:p>
                <a:pPr>
                  <a:defRPr sz="1600" b="1">
                    <a:solidFill>
                      <a:schemeClr val="tx1">
                        <a:lumMod val="95000"/>
                        <a:lumOff val="5000"/>
                      </a:schemeClr>
                    </a:solidFill>
                    <a:latin typeface="TH Niramit AS" pitchFamily="2" charset="-34"/>
                    <a:cs typeface="TH Niramit AS" pitchFamily="2" charset="-34"/>
                  </a:defRPr>
                </a:pPr>
                <a:endParaRPr lang="th-TH"/>
              </a:p>
            </c:txPr>
            <c:dLblPos val="inEnd"/>
            <c:showLegendKey val="0"/>
            <c:showVal val="1"/>
            <c:showCatName val="1"/>
            <c:showSerName val="0"/>
            <c:showPercent val="1"/>
            <c:showBubbleSize val="0"/>
            <c:showLeaderLines val="0"/>
            <c:extLst>
              <c:ext xmlns:c15="http://schemas.microsoft.com/office/drawing/2012/chart" uri="{CE6537A1-D6FC-4f65-9D91-7224C49458BB}"/>
            </c:extLst>
          </c:dLbls>
          <c:cat>
            <c:strRef>
              <c:f>'สรุป 2561'!$A$4:$A$6</c:f>
              <c:strCache>
                <c:ptCount val="3"/>
                <c:pt idx="0">
                  <c:v>สินค้าที่เป็นมิตรต่อสิ่งแวดล้อม</c:v>
                </c:pt>
                <c:pt idx="1">
                  <c:v>สินค้าทั่วไป</c:v>
                </c:pt>
                <c:pt idx="2">
                  <c:v>การบริการทั้งหมด</c:v>
                </c:pt>
              </c:strCache>
            </c:strRef>
          </c:cat>
          <c:val>
            <c:numRef>
              <c:f>'สรุป 2561'!$B$4:$B$6</c:f>
              <c:numCache>
                <c:formatCode>General</c:formatCode>
                <c:ptCount val="3"/>
                <c:pt idx="0">
                  <c:v>190</c:v>
                </c:pt>
                <c:pt idx="1">
                  <c:v>32</c:v>
                </c:pt>
                <c:pt idx="2">
                  <c:v>31</c:v>
                </c:pt>
              </c:numCache>
            </c:numRef>
          </c:val>
        </c:ser>
        <c:dLbls>
          <c:showLegendKey val="0"/>
          <c:showVal val="0"/>
          <c:showCatName val="0"/>
          <c:showSerName val="0"/>
          <c:showPercent val="1"/>
          <c:showBubbleSize val="0"/>
          <c:showLeaderLines val="0"/>
        </c:dLbls>
        <c:firstSliceAng val="311"/>
      </c:pieChart>
    </c:plotArea>
    <c:legend>
      <c:legendPos val="r"/>
      <c:layout>
        <c:manualLayout>
          <c:xMode val="edge"/>
          <c:yMode val="edge"/>
          <c:x val="2.6000810395672209E-2"/>
          <c:y val="0.84074526100904057"/>
          <c:w val="0.27646912708425347"/>
          <c:h val="0.15850931134708904"/>
        </c:manualLayout>
      </c:layout>
      <c:overlay val="0"/>
      <c:txPr>
        <a:bodyPr/>
        <a:lstStyle/>
        <a:p>
          <a:pPr>
            <a:defRPr sz="1600">
              <a:latin typeface="TH Niramit AS" pitchFamily="2" charset="-34"/>
              <a:cs typeface="TH Niramit AS" pitchFamily="2" charset="-34"/>
            </a:defRPr>
          </a:pPr>
          <a:endParaRPr lang="th-TH"/>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th-TH"/>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latin typeface="TH Niramit AS" pitchFamily="2" charset="-34"/>
                <a:cs typeface="TH Niramit AS" pitchFamily="2" charset="-34"/>
              </a:defRPr>
            </a:pPr>
            <a:r>
              <a:rPr lang="th-TH" sz="2400" b="1" i="0" baseline="0" dirty="0" smtClean="0">
                <a:latin typeface="TH Niramit AS" pitchFamily="2" charset="-34"/>
                <a:cs typeface="TH Niramit AS" pitchFamily="2" charset="-34"/>
              </a:rPr>
              <a:t>สรุปการจัดจ้างการบริการ (</a:t>
            </a:r>
            <a:r>
              <a:rPr lang="en-US" sz="2400" b="1" i="0" baseline="0" dirty="0" smtClean="0">
                <a:latin typeface="TH Niramit AS" pitchFamily="2" charset="-34"/>
                <a:cs typeface="TH Niramit AS" pitchFamily="2" charset="-34"/>
              </a:rPr>
              <a:t>Service</a:t>
            </a:r>
            <a:r>
              <a:rPr lang="th-TH" sz="2400" b="1" i="0" baseline="0" dirty="0" smtClean="0">
                <a:latin typeface="TH Niramit AS" pitchFamily="2" charset="-34"/>
                <a:cs typeface="TH Niramit AS" pitchFamily="2" charset="-34"/>
              </a:rPr>
              <a:t>)ที่เป็นมิตรต่อสิ่งแวดล้อม</a:t>
            </a:r>
            <a:endParaRPr lang="th-TH" sz="2400" dirty="0" smtClean="0">
              <a:latin typeface="TH Niramit AS" pitchFamily="2" charset="-34"/>
              <a:cs typeface="TH Niramit AS" pitchFamily="2" charset="-34"/>
            </a:endParaRPr>
          </a:p>
          <a:p>
            <a:pPr>
              <a:defRPr sz="2400">
                <a:latin typeface="TH Niramit AS" pitchFamily="2" charset="-34"/>
                <a:cs typeface="TH Niramit AS" pitchFamily="2" charset="-34"/>
              </a:defRPr>
            </a:pPr>
            <a:r>
              <a:rPr lang="th-TH" sz="2400" b="1" i="0" baseline="0" dirty="0" smtClean="0">
                <a:latin typeface="TH Niramit AS" pitchFamily="2" charset="-34"/>
                <a:cs typeface="TH Niramit AS" pitchFamily="2" charset="-34"/>
              </a:rPr>
              <a:t>ของสำนักงานอธิการบดี</a:t>
            </a:r>
          </a:p>
          <a:p>
            <a:pPr>
              <a:defRPr sz="2400">
                <a:latin typeface="TH Niramit AS" pitchFamily="2" charset="-34"/>
                <a:cs typeface="TH Niramit AS" pitchFamily="2" charset="-34"/>
              </a:defRPr>
            </a:pPr>
            <a:endParaRPr lang="th-TH" sz="2400" dirty="0">
              <a:latin typeface="TH Niramit AS" pitchFamily="2" charset="-34"/>
              <a:cs typeface="TH Niramit AS" pitchFamily="2" charset="-34"/>
            </a:endParaRPr>
          </a:p>
        </c:rich>
      </c:tx>
      <c:layout>
        <c:manualLayout>
          <c:xMode val="edge"/>
          <c:yMode val="edge"/>
          <c:x val="0.36617642427487168"/>
          <c:y val="1.4139076947096166E-2"/>
        </c:manualLayout>
      </c:layout>
      <c:overlay val="0"/>
    </c:title>
    <c:autoTitleDeleted val="0"/>
    <c:plotArea>
      <c:layout>
        <c:manualLayout>
          <c:layoutTarget val="inner"/>
          <c:xMode val="edge"/>
          <c:yMode val="edge"/>
          <c:x val="1.866071945961438E-2"/>
          <c:y val="0.12829850223075276"/>
          <c:w val="0.56081943241551513"/>
          <c:h val="0.78321781615891162"/>
        </c:manualLayout>
      </c:layout>
      <c:pieChart>
        <c:varyColors val="1"/>
        <c:ser>
          <c:idx val="0"/>
          <c:order val="0"/>
          <c:explosion val="8"/>
          <c:dPt>
            <c:idx val="0"/>
            <c:bubble3D val="0"/>
            <c:spPr>
              <a:solidFill>
                <a:schemeClr val="accent5">
                  <a:lumMod val="60000"/>
                  <a:lumOff val="40000"/>
                </a:schemeClr>
              </a:solidFill>
              <a:ln>
                <a:solidFill>
                  <a:schemeClr val="tx1">
                    <a:lumMod val="95000"/>
                    <a:lumOff val="5000"/>
                  </a:schemeClr>
                </a:solidFill>
              </a:ln>
            </c:spPr>
          </c:dPt>
          <c:dPt>
            <c:idx val="1"/>
            <c:bubble3D val="0"/>
            <c:spPr>
              <a:solidFill>
                <a:srgbClr val="892B6E"/>
              </a:solidFill>
              <a:ln>
                <a:solidFill>
                  <a:schemeClr val="tx1">
                    <a:lumMod val="95000"/>
                    <a:lumOff val="5000"/>
                  </a:schemeClr>
                </a:solidFill>
              </a:ln>
            </c:spPr>
          </c:dPt>
          <c:dPt>
            <c:idx val="2"/>
            <c:bubble3D val="0"/>
            <c:spPr>
              <a:solidFill>
                <a:schemeClr val="accent6">
                  <a:lumMod val="60000"/>
                  <a:lumOff val="40000"/>
                </a:schemeClr>
              </a:solidFill>
              <a:ln>
                <a:solidFill>
                  <a:schemeClr val="tx1">
                    <a:lumMod val="95000"/>
                    <a:lumOff val="5000"/>
                  </a:schemeClr>
                </a:solidFill>
              </a:ln>
            </c:spPr>
          </c:dPt>
          <c:dLbls>
            <c:dLbl>
              <c:idx val="0"/>
              <c:layout>
                <c:manualLayout>
                  <c:x val="1.3205538066417454E-2"/>
                  <c:y val="2.5987201403174096E-2"/>
                </c:manualLayout>
              </c:layout>
              <c:tx>
                <c:rich>
                  <a:bodyPr/>
                  <a:lstStyle/>
                  <a:p>
                    <a:r>
                      <a:rPr lang="th-TH" sz="1800" dirty="0"/>
                      <a:t>การบริการเป็นมิตรต่อสิ่งแวดล้อม
</a:t>
                    </a:r>
                    <a:r>
                      <a:rPr lang="th-TH" sz="1800" dirty="0" smtClean="0"/>
                      <a:t>จำนวน 28 รายการ</a:t>
                    </a:r>
                    <a:r>
                      <a:rPr lang="th-TH" sz="1800" dirty="0"/>
                      <a:t>
</a:t>
                    </a:r>
                    <a:r>
                      <a:rPr lang="th-TH" sz="1800" dirty="0" smtClean="0"/>
                      <a:t>คิดเป็น 11.07%</a:t>
                    </a:r>
                    <a:endParaRPr lang="th-TH" sz="1800" dirty="0"/>
                  </a:p>
                </c:rich>
              </c:tx>
              <c:showLegendKey val="0"/>
              <c:showVal val="1"/>
              <c:showCatName val="1"/>
              <c:showSerName val="0"/>
              <c:showPercent val="1"/>
              <c:showBubbleSize val="0"/>
              <c:extLst>
                <c:ext xmlns:c15="http://schemas.microsoft.com/office/drawing/2012/chart" uri="{CE6537A1-D6FC-4f65-9D91-7224C49458BB}"/>
              </c:extLst>
            </c:dLbl>
            <c:dLbl>
              <c:idx val="1"/>
              <c:layout>
                <c:manualLayout>
                  <c:x val="-4.3952533018432058E-3"/>
                  <c:y val="0.11136032536604336"/>
                </c:manualLayout>
              </c:layout>
              <c:tx>
                <c:rich>
                  <a:bodyPr/>
                  <a:lstStyle/>
                  <a:p>
                    <a:r>
                      <a:rPr lang="th-TH" sz="1800" dirty="0" smtClean="0"/>
                      <a:t>การ</a:t>
                    </a:r>
                    <a:r>
                      <a:rPr lang="th-TH" sz="1800" dirty="0"/>
                      <a:t>บริการทั่วไป
</a:t>
                    </a:r>
                    <a:r>
                      <a:rPr lang="th-TH" sz="1800" dirty="0" smtClean="0"/>
                      <a:t>จำนวน 3 รายการ</a:t>
                    </a:r>
                    <a:r>
                      <a:rPr lang="th-TH" sz="1800" dirty="0"/>
                      <a:t>
</a:t>
                    </a:r>
                    <a:r>
                      <a:rPr lang="th-TH" sz="1800" dirty="0" smtClean="0"/>
                      <a:t>คิดเป็น 1.19%</a:t>
                    </a:r>
                    <a:endParaRPr lang="th-TH" sz="1800" dirty="0"/>
                  </a:p>
                </c:rich>
              </c:tx>
              <c:showLegendKey val="0"/>
              <c:showVal val="1"/>
              <c:showCatName val="1"/>
              <c:showSerName val="0"/>
              <c:showPercent val="1"/>
              <c:showBubbleSize val="0"/>
              <c:extLst>
                <c:ext xmlns:c15="http://schemas.microsoft.com/office/drawing/2012/chart" uri="{CE6537A1-D6FC-4f65-9D91-7224C49458BB}"/>
              </c:extLst>
            </c:dLbl>
            <c:dLbl>
              <c:idx val="2"/>
              <c:layout>
                <c:manualLayout>
                  <c:x val="0.16602384156775443"/>
                  <c:y val="-6.8590288166634247E-2"/>
                </c:manualLayout>
              </c:layout>
              <c:tx>
                <c:rich>
                  <a:bodyPr/>
                  <a:lstStyle/>
                  <a:p>
                    <a:r>
                      <a:rPr lang="th-TH" sz="1800" dirty="0"/>
                      <a:t>สินค้ารวมทั้งหมด
</a:t>
                    </a:r>
                    <a:r>
                      <a:rPr lang="th-TH" sz="1800" dirty="0" smtClean="0"/>
                      <a:t>คิดเป็น 87.74%</a:t>
                    </a:r>
                    <a:endParaRPr lang="th-TH" sz="1800" dirty="0"/>
                  </a:p>
                </c:rich>
              </c:tx>
              <c:showLegendKey val="0"/>
              <c:showVal val="1"/>
              <c:showCatName val="1"/>
              <c:showSerName val="0"/>
              <c:showPercent val="1"/>
              <c:showBubbleSize val="0"/>
              <c:extLst>
                <c:ext xmlns:c15="http://schemas.microsoft.com/office/drawing/2012/chart" uri="{CE6537A1-D6FC-4f65-9D91-7224C49458BB}"/>
              </c:extLst>
            </c:dLbl>
            <c:numFmt formatCode="0.00%" sourceLinked="0"/>
            <c:spPr>
              <a:noFill/>
              <a:ln>
                <a:noFill/>
              </a:ln>
              <a:effectLst/>
            </c:spPr>
            <c:txPr>
              <a:bodyPr/>
              <a:lstStyle/>
              <a:p>
                <a:pPr>
                  <a:defRPr sz="1800">
                    <a:latin typeface="TH Niramit AS" pitchFamily="2" charset="-34"/>
                    <a:cs typeface="TH Niramit AS" pitchFamily="2" charset="-34"/>
                  </a:defRPr>
                </a:pPr>
                <a:endParaRPr lang="th-TH"/>
              </a:p>
            </c:txPr>
            <c:showLegendKey val="0"/>
            <c:showVal val="1"/>
            <c:showCatName val="1"/>
            <c:showSerName val="0"/>
            <c:showPercent val="1"/>
            <c:showBubbleSize val="0"/>
            <c:showLeaderLines val="1"/>
            <c:extLst>
              <c:ext xmlns:c15="http://schemas.microsoft.com/office/drawing/2012/chart" uri="{CE6537A1-D6FC-4f65-9D91-7224C49458BB}"/>
            </c:extLst>
          </c:dLbls>
          <c:cat>
            <c:strRef>
              <c:f>'สรุป 2561'!$A$8:$A$10</c:f>
              <c:strCache>
                <c:ptCount val="3"/>
                <c:pt idx="0">
                  <c:v>การบริการเป็นมิตรต่อสิ่งแวดล้อม</c:v>
                </c:pt>
                <c:pt idx="1">
                  <c:v>การบริการทั่วไป</c:v>
                </c:pt>
                <c:pt idx="2">
                  <c:v>สินค้ารวมทั้งหมด</c:v>
                </c:pt>
              </c:strCache>
            </c:strRef>
          </c:cat>
          <c:val>
            <c:numRef>
              <c:f>'สรุป 2561'!$B$8:$B$10</c:f>
              <c:numCache>
                <c:formatCode>General</c:formatCode>
                <c:ptCount val="3"/>
                <c:pt idx="0">
                  <c:v>28</c:v>
                </c:pt>
                <c:pt idx="1">
                  <c:v>3</c:v>
                </c:pt>
                <c:pt idx="2">
                  <c:v>222</c:v>
                </c:pt>
              </c:numCache>
            </c:numRef>
          </c:val>
        </c:ser>
        <c:dLbls>
          <c:showLegendKey val="0"/>
          <c:showVal val="0"/>
          <c:showCatName val="0"/>
          <c:showSerName val="0"/>
          <c:showPercent val="1"/>
          <c:showBubbleSize val="0"/>
          <c:showLeaderLines val="1"/>
        </c:dLbls>
        <c:firstSliceAng val="40"/>
      </c:pieChart>
    </c:plotArea>
    <c:legend>
      <c:legendPos val="r"/>
      <c:layout>
        <c:manualLayout>
          <c:xMode val="edge"/>
          <c:yMode val="edge"/>
          <c:x val="0.40264314110712274"/>
          <c:y val="0.80404900619682373"/>
          <c:w val="0.39423341470164319"/>
          <c:h val="0.15914389791859662"/>
        </c:manualLayout>
      </c:layout>
      <c:overlay val="0"/>
      <c:txPr>
        <a:bodyPr/>
        <a:lstStyle/>
        <a:p>
          <a:pPr>
            <a:defRPr sz="1600">
              <a:latin typeface="TH Niramit AS" pitchFamily="2" charset="-34"/>
              <a:cs typeface="TH Niramit AS" pitchFamily="2" charset="-34"/>
            </a:defRPr>
          </a:pPr>
          <a:endParaRPr lang="th-TH"/>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th-TH"/>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latin typeface="TH Niramit AS" pitchFamily="2" charset="-34"/>
                <a:cs typeface="TH Niramit AS" pitchFamily="2" charset="-34"/>
              </a:defRPr>
            </a:pPr>
            <a:r>
              <a:rPr lang="th-TH" sz="2400">
                <a:latin typeface="TH Niramit AS" pitchFamily="2" charset="-34"/>
                <a:cs typeface="TH Niramit AS" pitchFamily="2" charset="-34"/>
              </a:rPr>
              <a:t>เปรียบเทียบ ค่าใช้จ่ายในการจัดซื้อกระดาษและผงหมึก</a:t>
            </a:r>
            <a:r>
              <a:rPr lang="th-TH" sz="2400" baseline="0">
                <a:latin typeface="TH Niramit AS" pitchFamily="2" charset="-34"/>
                <a:cs typeface="TH Niramit AS" pitchFamily="2" charset="-34"/>
              </a:rPr>
              <a:t> </a:t>
            </a:r>
          </a:p>
          <a:p>
            <a:pPr>
              <a:defRPr sz="2400">
                <a:latin typeface="TH Niramit AS" pitchFamily="2" charset="-34"/>
                <a:cs typeface="TH Niramit AS" pitchFamily="2" charset="-34"/>
              </a:defRPr>
            </a:pPr>
            <a:r>
              <a:rPr lang="th-TH" sz="2400" baseline="0">
                <a:latin typeface="TH Niramit AS" pitchFamily="2" charset="-34"/>
                <a:cs typeface="TH Niramit AS" pitchFamily="2" charset="-34"/>
              </a:rPr>
              <a:t>ของปี 2560 และปี 2561</a:t>
            </a:r>
            <a:endParaRPr lang="th-TH" sz="2400">
              <a:latin typeface="TH Niramit AS" pitchFamily="2" charset="-34"/>
              <a:cs typeface="TH Niramit AS" pitchFamily="2" charset="-34"/>
            </a:endParaRPr>
          </a:p>
        </c:rich>
      </c:tx>
      <c:layout>
        <c:manualLayout>
          <c:xMode val="edge"/>
          <c:yMode val="edge"/>
          <c:x val="0.27796551538254555"/>
          <c:y val="7.2555425168077869E-3"/>
        </c:manualLayout>
      </c:layout>
      <c:overlay val="0"/>
    </c:title>
    <c:autoTitleDeleted val="0"/>
    <c:view3D>
      <c:rotX val="15"/>
      <c:rotY val="20"/>
      <c:rAngAx val="1"/>
    </c:view3D>
    <c:floor>
      <c:thickness val="0"/>
    </c:floor>
    <c:sideWall>
      <c:thickness val="0"/>
    </c:sideWall>
    <c:backWall>
      <c:thickness val="0"/>
    </c:backWall>
    <c:plotArea>
      <c:layout>
        <c:manualLayout>
          <c:layoutTarget val="inner"/>
          <c:xMode val="edge"/>
          <c:yMode val="edge"/>
          <c:x val="0.27524765373133708"/>
          <c:y val="0.12412904906152158"/>
          <c:w val="0.59546894369319958"/>
          <c:h val="0.60881104361127747"/>
        </c:manualLayout>
      </c:layout>
      <c:bar3DChart>
        <c:barDir val="col"/>
        <c:grouping val="clustered"/>
        <c:varyColors val="0"/>
        <c:ser>
          <c:idx val="0"/>
          <c:order val="0"/>
          <c:tx>
            <c:strRef>
              <c:f>'ปรียบเทียบ2560-2561'!$B$4</c:f>
              <c:strCache>
                <c:ptCount val="1"/>
                <c:pt idx="0">
                  <c:v>กระดาษ</c:v>
                </c:pt>
              </c:strCache>
            </c:strRef>
          </c:tx>
          <c:spPr>
            <a:solidFill>
              <a:schemeClr val="accent5">
                <a:lumMod val="75000"/>
              </a:schemeClr>
            </a:solidFill>
          </c:spPr>
          <c:invertIfNegative val="0"/>
          <c:dLbls>
            <c:dLbl>
              <c:idx val="0"/>
              <c:layout>
                <c:manualLayout>
                  <c:x val="-2.6536557812445453E-2"/>
                  <c:y val="7.1706678043732333E-2"/>
                </c:manualLayout>
              </c:layout>
              <c:tx>
                <c:rich>
                  <a:bodyPr/>
                  <a:lstStyle/>
                  <a:p>
                    <a:r>
                      <a:rPr lang="th-TH" sz="1600" b="1" dirty="0"/>
                      <a:t> </a:t>
                    </a:r>
                    <a:r>
                      <a:rPr lang="th-TH" sz="1600" b="1" dirty="0" smtClean="0"/>
                      <a:t>400,955 </a:t>
                    </a:r>
                    <a:r>
                      <a:rPr lang="th-TH" sz="1600" b="1" baseline="0" dirty="0" smtClean="0"/>
                      <a:t> </a:t>
                    </a:r>
                    <a:r>
                      <a:rPr lang="th-TH" sz="1600" b="1" baseline="0" dirty="0" smtClean="0">
                        <a:latin typeface="TH Niramit AS" pitchFamily="2" charset="-34"/>
                        <a:cs typeface="TH Niramit AS" pitchFamily="2" charset="-34"/>
                      </a:rPr>
                      <a:t>บาท</a:t>
                    </a:r>
                    <a:r>
                      <a:rPr lang="th-TH" sz="1600" b="1" dirty="0" smtClean="0">
                        <a:latin typeface="TH Niramit AS" pitchFamily="2" charset="-34"/>
                        <a:cs typeface="TH Niramit AS" pitchFamily="2" charset="-34"/>
                      </a:rPr>
                      <a:t> </a:t>
                    </a:r>
                    <a:endParaRPr lang="th-TH" sz="1600" b="1" dirty="0">
                      <a:latin typeface="TH Niramit AS" pitchFamily="2" charset="-34"/>
                      <a:cs typeface="TH Niramit AS" pitchFamily="2" charset="-34"/>
                    </a:endParaRPr>
                  </a:p>
                </c:rich>
              </c:tx>
              <c:showLegendKey val="0"/>
              <c:showVal val="1"/>
              <c:showCatName val="0"/>
              <c:showSerName val="0"/>
              <c:showPercent val="0"/>
              <c:showBubbleSize val="0"/>
              <c:extLst>
                <c:ext xmlns:c15="http://schemas.microsoft.com/office/drawing/2012/chart" uri="{CE6537A1-D6FC-4f65-9D91-7224C49458BB}"/>
              </c:extLst>
            </c:dLbl>
            <c:dLbl>
              <c:idx val="1"/>
              <c:layout>
                <c:manualLayout>
                  <c:x val="-3.2028470872743256E-2"/>
                  <c:y val="6.7105259681658744E-2"/>
                </c:manualLayout>
              </c:layout>
              <c:tx>
                <c:rich>
                  <a:bodyPr/>
                  <a:lstStyle/>
                  <a:p>
                    <a:r>
                      <a:rPr lang="th-TH" sz="1600" b="1"/>
                      <a:t> </a:t>
                    </a:r>
                    <a:r>
                      <a:rPr lang="th-TH" sz="1600" b="1" smtClean="0"/>
                      <a:t>282,200 บาท </a:t>
                    </a:r>
                    <a:endParaRPr lang="th-TH" sz="1600" b="1" dirty="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600" b="1">
                    <a:latin typeface="TH Niramit AS" pitchFamily="2" charset="-34"/>
                    <a:cs typeface="TH Niramit AS" pitchFamily="2" charset="-34"/>
                  </a:defRPr>
                </a:pPr>
                <a:endParaRPr lang="th-TH"/>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'ปรียบเทียบ2560-2561'!$C$3:$D$3</c:f>
              <c:strCache>
                <c:ptCount val="2"/>
                <c:pt idx="0">
                  <c:v> ค่าใช้จ่ายปี 2560</c:v>
                </c:pt>
                <c:pt idx="1">
                  <c:v>ค่าใช้จ่ายปี 2561</c:v>
                </c:pt>
              </c:strCache>
            </c:strRef>
          </c:cat>
          <c:val>
            <c:numRef>
              <c:f>'ปรียบเทียบ2560-2561'!$C$4:$D$4</c:f>
              <c:numCache>
                <c:formatCode>_-* #,##0_-;\-* #,##0_-;_-* "-"??_-;_-@_-</c:formatCode>
                <c:ptCount val="2"/>
                <c:pt idx="0">
                  <c:v>400955</c:v>
                </c:pt>
                <c:pt idx="1">
                  <c:v>282200</c:v>
                </c:pt>
              </c:numCache>
            </c:numRef>
          </c:val>
        </c:ser>
        <c:ser>
          <c:idx val="1"/>
          <c:order val="1"/>
          <c:tx>
            <c:strRef>
              <c:f>'ปรียบเทียบ2560-2561'!$B$5</c:f>
              <c:strCache>
                <c:ptCount val="1"/>
                <c:pt idx="0">
                  <c:v>ผงหมึกเครื่องพิมพ์</c:v>
                </c:pt>
              </c:strCache>
            </c:strRef>
          </c:tx>
          <c:invertIfNegative val="0"/>
          <c:dPt>
            <c:idx val="0"/>
            <c:invertIfNegative val="0"/>
            <c:bubble3D val="0"/>
            <c:spPr>
              <a:solidFill>
                <a:schemeClr val="accent2">
                  <a:lumMod val="75000"/>
                </a:schemeClr>
              </a:solidFill>
            </c:spPr>
          </c:dPt>
          <c:dLbls>
            <c:dLbl>
              <c:idx val="0"/>
              <c:layout>
                <c:manualLayout>
                  <c:x val="1.2010676577278719E-2"/>
                  <c:y val="5.9210523248522447E-2"/>
                </c:manualLayout>
              </c:layout>
              <c:tx>
                <c:rich>
                  <a:bodyPr/>
                  <a:lstStyle/>
                  <a:p>
                    <a:r>
                      <a:rPr lang="th-TH" b="1" dirty="0"/>
                      <a:t> </a:t>
                    </a:r>
                    <a:r>
                      <a:rPr lang="th-TH" b="1" dirty="0" smtClean="0"/>
                      <a:t>999,225.50 </a:t>
                    </a:r>
                    <a:r>
                      <a:rPr lang="th-TH" b="1" baseline="0" dirty="0" smtClean="0"/>
                      <a:t> บาท</a:t>
                    </a:r>
                    <a:r>
                      <a:rPr lang="th-TH" b="1" dirty="0" smtClean="0"/>
                      <a:t> </a:t>
                    </a:r>
                    <a:endParaRPr lang="th-TH" b="1" dirty="0"/>
                  </a:p>
                </c:rich>
              </c:tx>
              <c:showLegendKey val="0"/>
              <c:showVal val="1"/>
              <c:showCatName val="0"/>
              <c:showSerName val="0"/>
              <c:showPercent val="0"/>
              <c:showBubbleSize val="0"/>
              <c:extLst>
                <c:ext xmlns:c15="http://schemas.microsoft.com/office/drawing/2012/chart" uri="{CE6537A1-D6FC-4f65-9D91-7224C49458BB}"/>
              </c:extLst>
            </c:dLbl>
            <c:dLbl>
              <c:idx val="1"/>
              <c:layout>
                <c:manualLayout>
                  <c:x val="2.1352313915162076E-2"/>
                  <c:y val="-1.1842104649704494E-2"/>
                </c:manualLayout>
              </c:layout>
              <c:tx>
                <c:rich>
                  <a:bodyPr/>
                  <a:lstStyle/>
                  <a:p>
                    <a:r>
                      <a:rPr lang="th-TH" b="1"/>
                      <a:t> </a:t>
                    </a:r>
                    <a:r>
                      <a:rPr lang="th-TH" b="1" smtClean="0"/>
                      <a:t>444,076 </a:t>
                    </a:r>
                    <a:r>
                      <a:rPr lang="th-TH" b="1" baseline="0" smtClean="0"/>
                      <a:t> บาท</a:t>
                    </a:r>
                    <a:r>
                      <a:rPr lang="th-TH" b="1" smtClean="0"/>
                      <a:t> </a:t>
                    </a:r>
                    <a:endParaRPr lang="th-TH" b="1"/>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600" b="1">
                    <a:latin typeface="TH Niramit AS" pitchFamily="2" charset="-34"/>
                    <a:cs typeface="TH Niramit AS" pitchFamily="2" charset="-34"/>
                  </a:defRPr>
                </a:pPr>
                <a:endParaRPr lang="th-TH"/>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'ปรียบเทียบ2560-2561'!$C$3:$D$3</c:f>
              <c:strCache>
                <c:ptCount val="2"/>
                <c:pt idx="0">
                  <c:v> ค่าใช้จ่ายปี 2560</c:v>
                </c:pt>
                <c:pt idx="1">
                  <c:v>ค่าใช้จ่ายปี 2561</c:v>
                </c:pt>
              </c:strCache>
            </c:strRef>
          </c:cat>
          <c:val>
            <c:numRef>
              <c:f>'ปรียบเทียบ2560-2561'!$C$5:$D$5</c:f>
              <c:numCache>
                <c:formatCode>_-* #,##0_-;\-* #,##0_-;_-* "-"??_-;_-@_-</c:formatCode>
                <c:ptCount val="2"/>
                <c:pt idx="0" formatCode="_(* #,##0.00_);_(* \(#,##0.00\);_(* &quot;-&quot;??_);_(@_)">
                  <c:v>999225.5</c:v>
                </c:pt>
                <c:pt idx="1">
                  <c:v>444076</c:v>
                </c:pt>
              </c:numCache>
            </c:numRef>
          </c:val>
        </c:ser>
        <c:dLbls>
          <c:showLegendKey val="0"/>
          <c:showVal val="0"/>
          <c:showCatName val="0"/>
          <c:showSerName val="0"/>
          <c:showPercent val="0"/>
          <c:showBubbleSize val="0"/>
        </c:dLbls>
        <c:gapWidth val="150"/>
        <c:shape val="box"/>
        <c:axId val="150948432"/>
        <c:axId val="150948992"/>
        <c:axId val="0"/>
      </c:bar3DChart>
      <c:catAx>
        <c:axId val="150948432"/>
        <c:scaling>
          <c:orientation val="minMax"/>
        </c:scaling>
        <c:delete val="0"/>
        <c:axPos val="b"/>
        <c:numFmt formatCode="General" sourceLinked="0"/>
        <c:majorTickMark val="none"/>
        <c:minorTickMark val="none"/>
        <c:tickLblPos val="nextTo"/>
        <c:crossAx val="150948992"/>
        <c:crosses val="autoZero"/>
        <c:auto val="1"/>
        <c:lblAlgn val="ctr"/>
        <c:lblOffset val="100"/>
        <c:noMultiLvlLbl val="0"/>
      </c:catAx>
      <c:valAx>
        <c:axId val="150948992"/>
        <c:scaling>
          <c:orientation val="minMax"/>
        </c:scaling>
        <c:delete val="0"/>
        <c:axPos val="l"/>
        <c:majorGridlines/>
        <c:numFmt formatCode="_-* #,##0_-;\-* #,##0_-;_-* &quot;-&quot;??_-;_-@_-" sourceLinked="1"/>
        <c:majorTickMark val="none"/>
        <c:minorTickMark val="none"/>
        <c:tickLblPos val="nextTo"/>
        <c:txPr>
          <a:bodyPr/>
          <a:lstStyle/>
          <a:p>
            <a:pPr>
              <a:defRPr sz="1800">
                <a:latin typeface="TH Niramit AS" pitchFamily="2" charset="-34"/>
                <a:cs typeface="TH Niramit AS" pitchFamily="2" charset="-34"/>
              </a:defRPr>
            </a:pPr>
            <a:endParaRPr lang="th-TH"/>
          </a:p>
        </c:txPr>
        <c:crossAx val="150948432"/>
        <c:crosses val="autoZero"/>
        <c:crossBetween val="between"/>
      </c:valAx>
      <c:dTable>
        <c:showHorzBorder val="1"/>
        <c:showVertBorder val="1"/>
        <c:showOutline val="1"/>
        <c:showKeys val="1"/>
        <c:txPr>
          <a:bodyPr/>
          <a:lstStyle/>
          <a:p>
            <a:pPr rtl="0">
              <a:defRPr sz="2000" baseline="0">
                <a:latin typeface="TH Niramit AS" pitchFamily="2" charset="-34"/>
                <a:cs typeface="TH Niramit AS" pitchFamily="2" charset="-34"/>
              </a:defRPr>
            </a:pPr>
            <a:endParaRPr lang="th-TH"/>
          </a:p>
        </c:txPr>
      </c:dTable>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th-TH"/>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latin typeface="TH Niramit AS" pitchFamily="2" charset="-34"/>
                <a:cs typeface="TH Niramit AS" pitchFamily="2" charset="-34"/>
              </a:defRPr>
            </a:pPr>
            <a:r>
              <a:rPr lang="th-TH" sz="2400">
                <a:latin typeface="TH Niramit AS" pitchFamily="2" charset="-34"/>
                <a:cs typeface="TH Niramit AS" pitchFamily="2" charset="-34"/>
              </a:rPr>
              <a:t>เปรียบเทียบการจัดซื้อจัดจ้างสินค้าและบริการ</a:t>
            </a:r>
          </a:p>
          <a:p>
            <a:pPr>
              <a:defRPr sz="2400">
                <a:latin typeface="TH Niramit AS" pitchFamily="2" charset="-34"/>
                <a:cs typeface="TH Niramit AS" pitchFamily="2" charset="-34"/>
              </a:defRPr>
            </a:pPr>
            <a:r>
              <a:rPr lang="th-TH" sz="2400">
                <a:latin typeface="TH Niramit AS" pitchFamily="2" charset="-34"/>
                <a:cs typeface="TH Niramit AS" pitchFamily="2" charset="-34"/>
              </a:rPr>
              <a:t>ปี</a:t>
            </a:r>
            <a:r>
              <a:rPr lang="th-TH" sz="2400" baseline="0">
                <a:latin typeface="TH Niramit AS" pitchFamily="2" charset="-34"/>
                <a:cs typeface="TH Niramit AS" pitchFamily="2" charset="-34"/>
              </a:rPr>
              <a:t> 2560 และปี 2561</a:t>
            </a:r>
            <a:endParaRPr lang="th-TH" sz="2400">
              <a:latin typeface="TH Niramit AS" pitchFamily="2" charset="-34"/>
              <a:cs typeface="TH Niramit AS" pitchFamily="2" charset="-34"/>
            </a:endParaRPr>
          </a:p>
        </c:rich>
      </c:tx>
      <c:layout>
        <c:manualLayout>
          <c:xMode val="edge"/>
          <c:yMode val="edge"/>
          <c:x val="0.32011009229000137"/>
          <c:y val="1.9889530634301086E-2"/>
        </c:manualLayout>
      </c:layout>
      <c:overlay val="0"/>
    </c:title>
    <c:autoTitleDeleted val="0"/>
    <c:plotArea>
      <c:layout>
        <c:manualLayout>
          <c:layoutTarget val="inner"/>
          <c:xMode val="edge"/>
          <c:yMode val="edge"/>
          <c:x val="0.1222478488519676"/>
          <c:y val="0.10132303834188787"/>
          <c:w val="0.82371330114773689"/>
          <c:h val="0.66279037313224543"/>
        </c:manualLayout>
      </c:layout>
      <c:barChart>
        <c:barDir val="col"/>
        <c:grouping val="clustered"/>
        <c:varyColors val="0"/>
        <c:ser>
          <c:idx val="0"/>
          <c:order val="0"/>
          <c:tx>
            <c:strRef>
              <c:f>'ปรียบเทียบ2560-2561'!$C$3</c:f>
              <c:strCache>
                <c:ptCount val="1"/>
                <c:pt idx="0">
                  <c:v> ปี 2560</c:v>
                </c:pt>
              </c:strCache>
            </c:strRef>
          </c:tx>
          <c:spPr>
            <a:solidFill>
              <a:schemeClr val="accent5">
                <a:lumMod val="60000"/>
                <a:lumOff val="40000"/>
              </a:schemeClr>
            </a:solidFill>
          </c:spPr>
          <c:invertIfNegative val="0"/>
          <c:dLbls>
            <c:dLbl>
              <c:idx val="0"/>
              <c:layout>
                <c:manualLayout>
                  <c:x val="-3.1719926866003788E-3"/>
                  <c:y val="1.516427642744566E-2"/>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3.1719926866003788E-3"/>
                  <c:y val="2.0850880087737878E-2"/>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4.2293235821338386E-3"/>
                  <c:y val="4.7388363835767902E-2"/>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1.0573308955334597E-3"/>
                  <c:y val="1.705981098087641E-2"/>
                </c:manualLayout>
              </c:layout>
              <c:showLegendKey val="0"/>
              <c:showVal val="1"/>
              <c:showCatName val="0"/>
              <c:showSerName val="0"/>
              <c:showPercent val="0"/>
              <c:showBubbleSize val="0"/>
              <c:extLst>
                <c:ext xmlns:c15="http://schemas.microsoft.com/office/drawing/2012/chart" uri="{CE6537A1-D6FC-4f65-9D91-7224C49458BB}"/>
              </c:extLst>
            </c:dLbl>
            <c:spPr>
              <a:noFill/>
              <a:ln w="25400">
                <a:noFill/>
              </a:ln>
            </c:spPr>
            <c:txPr>
              <a:bodyPr/>
              <a:lstStyle/>
              <a:p>
                <a:pPr>
                  <a:defRPr sz="1600" b="1">
                    <a:latin typeface="TH Niramit AS" pitchFamily="2" charset="-34"/>
                    <a:cs typeface="TH Niramit AS" pitchFamily="2" charset="-34"/>
                  </a:defRPr>
                </a:pPr>
                <a:endParaRPr lang="th-TH"/>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'ปรียบเทียบ2560-2561'!$B$4:$B$7</c:f>
              <c:strCache>
                <c:ptCount val="4"/>
                <c:pt idx="0">
                  <c:v>กระดาษ</c:v>
                </c:pt>
                <c:pt idx="1">
                  <c:v>ผงหมึกเครื่องพิมพ์</c:v>
                </c:pt>
                <c:pt idx="2">
                  <c:v>ค่าเช่าเครื่องถ่ายเอกสาร </c:v>
                </c:pt>
                <c:pt idx="3">
                  <c:v>ค่ามิตเตอร์เครื่องถ่ายเอกสาร</c:v>
                </c:pt>
              </c:strCache>
            </c:strRef>
          </c:cat>
          <c:val>
            <c:numRef>
              <c:f>'ปรียบเทียบ2560-2561'!$C$4:$C$7</c:f>
              <c:numCache>
                <c:formatCode>_(* #,##0.00_);_(* \(#,##0.00\);_(* "-"??_);_(@_)</c:formatCode>
                <c:ptCount val="4"/>
                <c:pt idx="0">
                  <c:v>400955</c:v>
                </c:pt>
                <c:pt idx="1">
                  <c:v>999225.5</c:v>
                </c:pt>
                <c:pt idx="2">
                  <c:v>302400</c:v>
                </c:pt>
                <c:pt idx="3">
                  <c:v>764720.98</c:v>
                </c:pt>
              </c:numCache>
            </c:numRef>
          </c:val>
        </c:ser>
        <c:ser>
          <c:idx val="1"/>
          <c:order val="1"/>
          <c:tx>
            <c:strRef>
              <c:f>'ปรียบเทียบ2560-2561'!$D$3</c:f>
              <c:strCache>
                <c:ptCount val="1"/>
                <c:pt idx="0">
                  <c:v>ปี 2561</c:v>
                </c:pt>
              </c:strCache>
            </c:strRef>
          </c:tx>
          <c:spPr>
            <a:solidFill>
              <a:srgbClr val="7030A0"/>
            </a:solidFill>
          </c:spPr>
          <c:invertIfNegative val="0"/>
          <c:dLbls>
            <c:dLbl>
              <c:idx val="0"/>
              <c:layout>
                <c:manualLayout>
                  <c:x val="4.2293235821338386E-3"/>
                  <c:y val="1.7059810980876444E-2"/>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0"/>
                  <c:y val="1.5164276427445729E-2"/>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0"/>
                  <c:y val="1.3268741874015012E-2"/>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1.0573308955334597E-3"/>
                  <c:y val="1.5164276427445764E-2"/>
                </c:manualLayout>
              </c:layout>
              <c:showLegendKey val="0"/>
              <c:showVal val="1"/>
              <c:showCatName val="0"/>
              <c:showSerName val="0"/>
              <c:showPercent val="0"/>
              <c:showBubbleSize val="0"/>
              <c:extLst>
                <c:ext xmlns:c15="http://schemas.microsoft.com/office/drawing/2012/chart" uri="{CE6537A1-D6FC-4f65-9D91-7224C49458BB}"/>
              </c:extLst>
            </c:dLbl>
            <c:spPr>
              <a:noFill/>
              <a:ln w="25400">
                <a:noFill/>
              </a:ln>
            </c:spPr>
            <c:txPr>
              <a:bodyPr/>
              <a:lstStyle/>
              <a:p>
                <a:pPr>
                  <a:defRPr sz="1600" b="1">
                    <a:latin typeface="TH Niramit AS" pitchFamily="2" charset="-34"/>
                    <a:cs typeface="TH Niramit AS" pitchFamily="2" charset="-34"/>
                  </a:defRPr>
                </a:pPr>
                <a:endParaRPr lang="th-TH"/>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'ปรียบเทียบ2560-2561'!$B$4:$B$7</c:f>
              <c:strCache>
                <c:ptCount val="4"/>
                <c:pt idx="0">
                  <c:v>กระดาษ</c:v>
                </c:pt>
                <c:pt idx="1">
                  <c:v>ผงหมึกเครื่องพิมพ์</c:v>
                </c:pt>
                <c:pt idx="2">
                  <c:v>ค่าเช่าเครื่องถ่ายเอกสาร </c:v>
                </c:pt>
                <c:pt idx="3">
                  <c:v>ค่ามิตเตอร์เครื่องถ่ายเอกสาร</c:v>
                </c:pt>
              </c:strCache>
            </c:strRef>
          </c:cat>
          <c:val>
            <c:numRef>
              <c:f>'ปรียบเทียบ2560-2561'!$D$4:$D$7</c:f>
              <c:numCache>
                <c:formatCode>_(* #,##0.00_);_(* \(#,##0.00\);_(* "-"??_);_(@_)</c:formatCode>
                <c:ptCount val="4"/>
                <c:pt idx="0">
                  <c:v>282200</c:v>
                </c:pt>
                <c:pt idx="1">
                  <c:v>444076</c:v>
                </c:pt>
                <c:pt idx="2">
                  <c:v>954000</c:v>
                </c:pt>
                <c:pt idx="3">
                  <c:v>777175.64</c:v>
                </c:pt>
              </c:numCache>
            </c:numRef>
          </c:val>
        </c:ser>
        <c:dLbls>
          <c:showLegendKey val="0"/>
          <c:showVal val="0"/>
          <c:showCatName val="0"/>
          <c:showSerName val="0"/>
          <c:showPercent val="0"/>
          <c:showBubbleSize val="0"/>
        </c:dLbls>
        <c:gapWidth val="150"/>
        <c:overlap val="-10"/>
        <c:axId val="150952352"/>
        <c:axId val="150952912"/>
      </c:barChart>
      <c:catAx>
        <c:axId val="150952352"/>
        <c:scaling>
          <c:orientation val="minMax"/>
        </c:scaling>
        <c:delete val="0"/>
        <c:axPos val="b"/>
        <c:numFmt formatCode="General" sourceLinked="1"/>
        <c:majorTickMark val="none"/>
        <c:minorTickMark val="none"/>
        <c:tickLblPos val="nextTo"/>
        <c:txPr>
          <a:bodyPr/>
          <a:lstStyle/>
          <a:p>
            <a:pPr>
              <a:defRPr sz="1600" b="1">
                <a:latin typeface="TH Niramit AS" pitchFamily="2" charset="-34"/>
                <a:cs typeface="TH Niramit AS" pitchFamily="2" charset="-34"/>
              </a:defRPr>
            </a:pPr>
            <a:endParaRPr lang="th-TH"/>
          </a:p>
        </c:txPr>
        <c:crossAx val="150952912"/>
        <c:crosses val="autoZero"/>
        <c:auto val="1"/>
        <c:lblAlgn val="ctr"/>
        <c:lblOffset val="100"/>
        <c:noMultiLvlLbl val="0"/>
      </c:catAx>
      <c:valAx>
        <c:axId val="150952912"/>
        <c:scaling>
          <c:orientation val="minMax"/>
        </c:scaling>
        <c:delete val="0"/>
        <c:axPos val="l"/>
        <c:majorGridlines/>
        <c:numFmt formatCode="_(* #,##0.00_);_(* \(#,##0.00\);_(* &quot;-&quot;??_);_(@_)" sourceLinked="1"/>
        <c:majorTickMark val="none"/>
        <c:minorTickMark val="none"/>
        <c:tickLblPos val="nextTo"/>
        <c:txPr>
          <a:bodyPr/>
          <a:lstStyle/>
          <a:p>
            <a:pPr>
              <a:defRPr sz="1600" baseline="0">
                <a:latin typeface="TH Niramit AS" pitchFamily="2" charset="-34"/>
                <a:cs typeface="TH Niramit AS" pitchFamily="2" charset="-34"/>
              </a:defRPr>
            </a:pPr>
            <a:endParaRPr lang="th-TH"/>
          </a:p>
        </c:txPr>
        <c:crossAx val="150952352"/>
        <c:crosses val="autoZero"/>
        <c:crossBetween val="between"/>
      </c:valAx>
    </c:plotArea>
    <c:legend>
      <c:legendPos val="r"/>
      <c:layout>
        <c:manualLayout>
          <c:xMode val="edge"/>
          <c:yMode val="edge"/>
          <c:x val="0.14924966554625665"/>
          <c:y val="0.86014931466899969"/>
          <c:w val="0.24405168423294529"/>
          <c:h val="9.3504718898833328E-2"/>
        </c:manualLayout>
      </c:layout>
      <c:overlay val="0"/>
      <c:txPr>
        <a:bodyPr/>
        <a:lstStyle/>
        <a:p>
          <a:pPr>
            <a:defRPr sz="2000">
              <a:latin typeface="TH Niramit AS" pitchFamily="2" charset="-34"/>
              <a:cs typeface="TH Niramit AS" pitchFamily="2" charset="-34"/>
            </a:defRPr>
          </a:pPr>
          <a:endParaRPr lang="th-TH"/>
        </a:p>
      </c:txPr>
    </c:legend>
    <c:plotVisOnly val="1"/>
    <c:dispBlanksAs val="gap"/>
    <c:showDLblsOverMax val="0"/>
  </c:chart>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0.85902</cdr:x>
      <cdr:y>0.43471</cdr:y>
    </cdr:from>
    <cdr:to>
      <cdr:x>0.89286</cdr:x>
      <cdr:y>0.57624</cdr:y>
    </cdr:to>
    <cdr:sp macro="" textlink="">
      <cdr:nvSpPr>
        <cdr:cNvPr id="11" name="ลูกศรลง 10"/>
        <cdr:cNvSpPr/>
      </cdr:nvSpPr>
      <cdr:spPr>
        <a:xfrm xmlns:a="http://schemas.openxmlformats.org/drawingml/2006/main" rot="10800000">
          <a:off x="10318045" y="2912533"/>
          <a:ext cx="406400" cy="948265"/>
        </a:xfrm>
        <a:prstGeom xmlns:a="http://schemas.openxmlformats.org/drawingml/2006/main" prst="downArrow">
          <a:avLst/>
        </a:prstGeom>
        <a:solidFill xmlns:a="http://schemas.openxmlformats.org/drawingml/2006/main">
          <a:sysClr val="window" lastClr="FFFFFF"/>
        </a:solidFill>
        <a:ln xmlns:a="http://schemas.openxmlformats.org/drawingml/2006/main" w="19050" cap="rnd" cmpd="sng" algn="ctr">
          <a:solidFill>
            <a:srgbClr val="FF0000"/>
          </a:solid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Trebuchet MS"/>
            </a:defRPr>
          </a:lvl1pPr>
          <a:lvl2pPr marL="457200" indent="0">
            <a:defRPr sz="1100">
              <a:solidFill>
                <a:sysClr val="window" lastClr="FFFFFF"/>
              </a:solidFill>
              <a:latin typeface="Trebuchet MS"/>
            </a:defRPr>
          </a:lvl2pPr>
          <a:lvl3pPr marL="914400" indent="0">
            <a:defRPr sz="1100">
              <a:solidFill>
                <a:sysClr val="window" lastClr="FFFFFF"/>
              </a:solidFill>
              <a:latin typeface="Trebuchet MS"/>
            </a:defRPr>
          </a:lvl3pPr>
          <a:lvl4pPr marL="1371600" indent="0">
            <a:defRPr sz="1100">
              <a:solidFill>
                <a:sysClr val="window" lastClr="FFFFFF"/>
              </a:solidFill>
              <a:latin typeface="Trebuchet MS"/>
            </a:defRPr>
          </a:lvl4pPr>
          <a:lvl5pPr marL="1828800" indent="0">
            <a:defRPr sz="1100">
              <a:solidFill>
                <a:sysClr val="window" lastClr="FFFFFF"/>
              </a:solidFill>
              <a:latin typeface="Trebuchet MS"/>
            </a:defRPr>
          </a:lvl5pPr>
          <a:lvl6pPr marL="2286000" indent="0">
            <a:defRPr sz="1100">
              <a:solidFill>
                <a:sysClr val="window" lastClr="FFFFFF"/>
              </a:solidFill>
              <a:latin typeface="Trebuchet MS"/>
            </a:defRPr>
          </a:lvl6pPr>
          <a:lvl7pPr marL="2743200" indent="0">
            <a:defRPr sz="1100">
              <a:solidFill>
                <a:sysClr val="window" lastClr="FFFFFF"/>
              </a:solidFill>
              <a:latin typeface="Trebuchet MS"/>
            </a:defRPr>
          </a:lvl7pPr>
          <a:lvl8pPr marL="3200400" indent="0">
            <a:defRPr sz="1100">
              <a:solidFill>
                <a:sysClr val="window" lastClr="FFFFFF"/>
              </a:solidFill>
              <a:latin typeface="Trebuchet MS"/>
            </a:defRPr>
          </a:lvl8pPr>
          <a:lvl9pPr marL="3657600" indent="0">
            <a:defRPr sz="1100">
              <a:solidFill>
                <a:sysClr val="window" lastClr="FFFFFF"/>
              </a:solidFill>
              <a:latin typeface="Trebuchet MS"/>
            </a:defRPr>
          </a:lvl9pPr>
        </a:lstStyle>
        <a:p xmlns:a="http://schemas.openxmlformats.org/drawingml/2006/main">
          <a:endParaRPr lang="th-TH" dirty="0"/>
        </a:p>
      </cdr:txBody>
    </cdr:sp>
  </cdr:relSizeAnchor>
  <cdr:relSizeAnchor xmlns:cdr="http://schemas.openxmlformats.org/drawingml/2006/chartDrawing">
    <cdr:from>
      <cdr:x>0.59868</cdr:x>
      <cdr:y>0.33024</cdr:y>
    </cdr:from>
    <cdr:to>
      <cdr:x>0.63252</cdr:x>
      <cdr:y>0.47178</cdr:y>
    </cdr:to>
    <cdr:sp macro="" textlink="">
      <cdr:nvSpPr>
        <cdr:cNvPr id="8" name="ลูกศรลง 7"/>
        <cdr:cNvSpPr/>
      </cdr:nvSpPr>
      <cdr:spPr>
        <a:xfrm xmlns:a="http://schemas.openxmlformats.org/drawingml/2006/main" rot="10800000">
          <a:off x="7191024" y="2212622"/>
          <a:ext cx="406400" cy="948265"/>
        </a:xfrm>
        <a:prstGeom xmlns:a="http://schemas.openxmlformats.org/drawingml/2006/main" prst="downArrow">
          <a:avLst/>
        </a:prstGeom>
        <a:solidFill xmlns:a="http://schemas.openxmlformats.org/drawingml/2006/main">
          <a:sysClr val="window" lastClr="FFFFFF"/>
        </a:solidFill>
        <a:ln xmlns:a="http://schemas.openxmlformats.org/drawingml/2006/main" w="19050" cap="rnd" cmpd="sng" algn="ctr">
          <a:solidFill>
            <a:srgbClr val="FF0000"/>
          </a:solid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Trebuchet MS"/>
            </a:defRPr>
          </a:lvl1pPr>
          <a:lvl2pPr marL="457200" indent="0">
            <a:defRPr sz="1100">
              <a:solidFill>
                <a:sysClr val="window" lastClr="FFFFFF"/>
              </a:solidFill>
              <a:latin typeface="Trebuchet MS"/>
            </a:defRPr>
          </a:lvl2pPr>
          <a:lvl3pPr marL="914400" indent="0">
            <a:defRPr sz="1100">
              <a:solidFill>
                <a:sysClr val="window" lastClr="FFFFFF"/>
              </a:solidFill>
              <a:latin typeface="Trebuchet MS"/>
            </a:defRPr>
          </a:lvl3pPr>
          <a:lvl4pPr marL="1371600" indent="0">
            <a:defRPr sz="1100">
              <a:solidFill>
                <a:sysClr val="window" lastClr="FFFFFF"/>
              </a:solidFill>
              <a:latin typeface="Trebuchet MS"/>
            </a:defRPr>
          </a:lvl4pPr>
          <a:lvl5pPr marL="1828800" indent="0">
            <a:defRPr sz="1100">
              <a:solidFill>
                <a:sysClr val="window" lastClr="FFFFFF"/>
              </a:solidFill>
              <a:latin typeface="Trebuchet MS"/>
            </a:defRPr>
          </a:lvl5pPr>
          <a:lvl6pPr marL="2286000" indent="0">
            <a:defRPr sz="1100">
              <a:solidFill>
                <a:sysClr val="window" lastClr="FFFFFF"/>
              </a:solidFill>
              <a:latin typeface="Trebuchet MS"/>
            </a:defRPr>
          </a:lvl6pPr>
          <a:lvl7pPr marL="2743200" indent="0">
            <a:defRPr sz="1100">
              <a:solidFill>
                <a:sysClr val="window" lastClr="FFFFFF"/>
              </a:solidFill>
              <a:latin typeface="Trebuchet MS"/>
            </a:defRPr>
          </a:lvl7pPr>
          <a:lvl8pPr marL="3200400" indent="0">
            <a:defRPr sz="1100">
              <a:solidFill>
                <a:sysClr val="window" lastClr="FFFFFF"/>
              </a:solidFill>
              <a:latin typeface="Trebuchet MS"/>
            </a:defRPr>
          </a:lvl8pPr>
          <a:lvl9pPr marL="3657600" indent="0">
            <a:defRPr sz="1100">
              <a:solidFill>
                <a:sysClr val="window" lastClr="FFFFFF"/>
              </a:solidFill>
              <a:latin typeface="Trebuchet MS"/>
            </a:defRPr>
          </a:lvl9pPr>
        </a:lstStyle>
        <a:p xmlns:a="http://schemas.openxmlformats.org/drawingml/2006/main">
          <a:endParaRPr lang="th-TH" dirty="0"/>
        </a:p>
      </cdr:txBody>
    </cdr:sp>
  </cdr:relSizeAnchor>
  <cdr:relSizeAnchor xmlns:cdr="http://schemas.openxmlformats.org/drawingml/2006/chartDrawing">
    <cdr:from>
      <cdr:x>0.56297</cdr:x>
      <cdr:y>0.4246</cdr:y>
    </cdr:from>
    <cdr:to>
      <cdr:x>0.69267</cdr:x>
      <cdr:y>0.58635</cdr:y>
    </cdr:to>
    <cdr:sp macro="" textlink="">
      <cdr:nvSpPr>
        <cdr:cNvPr id="9" name="สี่เหลี่ยมผืนผ้า 8"/>
        <cdr:cNvSpPr/>
      </cdr:nvSpPr>
      <cdr:spPr>
        <a:xfrm xmlns:a="http://schemas.openxmlformats.org/drawingml/2006/main">
          <a:off x="6762044" y="2844802"/>
          <a:ext cx="1557866" cy="1083734"/>
        </a:xfrm>
        <a:prstGeom xmlns:a="http://schemas.openxmlformats.org/drawingml/2006/main" prst="rect">
          <a:avLst/>
        </a:prstGeom>
        <a:solidFill xmlns:a="http://schemas.openxmlformats.org/drawingml/2006/main">
          <a:sysClr val="window" lastClr="FFFFFF"/>
        </a:solidFill>
        <a:ln xmlns:a="http://schemas.openxmlformats.org/drawingml/2006/main" w="12700" cap="rnd"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Trebuchet MS"/>
            </a:defRPr>
          </a:lvl1pPr>
          <a:lvl2pPr marL="457200" indent="0">
            <a:defRPr sz="1100">
              <a:solidFill>
                <a:sysClr val="window" lastClr="FFFFFF"/>
              </a:solidFill>
              <a:latin typeface="Trebuchet MS"/>
            </a:defRPr>
          </a:lvl2pPr>
          <a:lvl3pPr marL="914400" indent="0">
            <a:defRPr sz="1100">
              <a:solidFill>
                <a:sysClr val="window" lastClr="FFFFFF"/>
              </a:solidFill>
              <a:latin typeface="Trebuchet MS"/>
            </a:defRPr>
          </a:lvl3pPr>
          <a:lvl4pPr marL="1371600" indent="0">
            <a:defRPr sz="1100">
              <a:solidFill>
                <a:sysClr val="window" lastClr="FFFFFF"/>
              </a:solidFill>
              <a:latin typeface="Trebuchet MS"/>
            </a:defRPr>
          </a:lvl4pPr>
          <a:lvl5pPr marL="1828800" indent="0">
            <a:defRPr sz="1100">
              <a:solidFill>
                <a:sysClr val="window" lastClr="FFFFFF"/>
              </a:solidFill>
              <a:latin typeface="Trebuchet MS"/>
            </a:defRPr>
          </a:lvl5pPr>
          <a:lvl6pPr marL="2286000" indent="0">
            <a:defRPr sz="1100">
              <a:solidFill>
                <a:sysClr val="window" lastClr="FFFFFF"/>
              </a:solidFill>
              <a:latin typeface="Trebuchet MS"/>
            </a:defRPr>
          </a:lvl6pPr>
          <a:lvl7pPr marL="2743200" indent="0">
            <a:defRPr sz="1100">
              <a:solidFill>
                <a:sysClr val="window" lastClr="FFFFFF"/>
              </a:solidFill>
              <a:latin typeface="Trebuchet MS"/>
            </a:defRPr>
          </a:lvl7pPr>
          <a:lvl8pPr marL="3200400" indent="0">
            <a:defRPr sz="1100">
              <a:solidFill>
                <a:sysClr val="window" lastClr="FFFFFF"/>
              </a:solidFill>
              <a:latin typeface="Trebuchet MS"/>
            </a:defRPr>
          </a:lvl8pPr>
          <a:lvl9pPr marL="3657600" indent="0">
            <a:defRPr sz="1100">
              <a:solidFill>
                <a:sysClr val="window" lastClr="FFFFFF"/>
              </a:solidFill>
              <a:latin typeface="Trebuchet MS"/>
            </a:defRPr>
          </a:lvl9pPr>
        </a:lstStyle>
        <a:p xmlns:a="http://schemas.openxmlformats.org/drawingml/2006/main">
          <a:r>
            <a:rPr lang="th-TH" sz="1600" dirty="0" smtClean="0">
              <a:solidFill>
                <a:srgbClr val="FF0000"/>
              </a:solidFill>
              <a:latin typeface="TH Niramit AS" pitchFamily="2" charset="-34"/>
              <a:cs typeface="TH Niramit AS" pitchFamily="2" charset="-34"/>
            </a:rPr>
            <a:t>ค่าใช้จ่ายค่าเช่าเครื่องถ่ายเอกสารเพิ่มขึ้น 686,600 บาทหรือ</a:t>
          </a:r>
        </a:p>
        <a:p xmlns:a="http://schemas.openxmlformats.org/drawingml/2006/main">
          <a:r>
            <a:rPr lang="th-TH" sz="1600" b="1" u="sng" dirty="0" smtClean="0">
              <a:solidFill>
                <a:srgbClr val="FF0000"/>
              </a:solidFill>
              <a:latin typeface="TH Niramit AS" pitchFamily="2" charset="-34"/>
              <a:cs typeface="TH Niramit AS" pitchFamily="2" charset="-34"/>
            </a:rPr>
            <a:t>เพิ่มขึ้น 215.48</a:t>
          </a:r>
          <a:r>
            <a:rPr lang="en-US" sz="1600" b="1" u="sng" dirty="0" smtClean="0">
              <a:solidFill>
                <a:srgbClr val="FF0000"/>
              </a:solidFill>
              <a:latin typeface="TH Niramit AS" pitchFamily="2" charset="-34"/>
              <a:cs typeface="TH Niramit AS" pitchFamily="2" charset="-34"/>
            </a:rPr>
            <a:t>% </a:t>
          </a:r>
          <a:endParaRPr lang="th-TH" sz="1600" b="1" u="sng" dirty="0">
            <a:solidFill>
              <a:srgbClr val="FF0000"/>
            </a:solidFill>
            <a:latin typeface="TH Niramit AS" pitchFamily="2" charset="-34"/>
            <a:cs typeface="TH Niramit AS" pitchFamily="2" charset="-34"/>
          </a:endParaRPr>
        </a:p>
      </cdr:txBody>
    </cdr:sp>
  </cdr:relSizeAnchor>
  <cdr:relSizeAnchor xmlns:cdr="http://schemas.openxmlformats.org/drawingml/2006/chartDrawing">
    <cdr:from>
      <cdr:x>0.44737</cdr:x>
      <cdr:y>0.34878</cdr:y>
    </cdr:from>
    <cdr:to>
      <cdr:x>0.4812</cdr:x>
      <cdr:y>0.49031</cdr:y>
    </cdr:to>
    <cdr:sp macro="" textlink="">
      <cdr:nvSpPr>
        <cdr:cNvPr id="6" name="ลูกศรลง 5"/>
        <cdr:cNvSpPr/>
      </cdr:nvSpPr>
      <cdr:spPr>
        <a:xfrm xmlns:a="http://schemas.openxmlformats.org/drawingml/2006/main">
          <a:off x="5373510" y="2336800"/>
          <a:ext cx="406400" cy="948265"/>
        </a:xfrm>
        <a:prstGeom xmlns:a="http://schemas.openxmlformats.org/drawingml/2006/main" prst="downArrow">
          <a:avLst/>
        </a:prstGeom>
        <a:solidFill xmlns:a="http://schemas.openxmlformats.org/drawingml/2006/main">
          <a:sysClr val="window" lastClr="FFFFFF"/>
        </a:solidFill>
        <a:ln xmlns:a="http://schemas.openxmlformats.org/drawingml/2006/main" w="19050" cap="rnd" cmpd="sng" algn="ctr">
          <a:solidFill>
            <a:srgbClr val="0070C0"/>
          </a:solid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Trebuchet MS"/>
            </a:defRPr>
          </a:lvl1pPr>
          <a:lvl2pPr marL="457200" indent="0">
            <a:defRPr sz="1100">
              <a:solidFill>
                <a:sysClr val="window" lastClr="FFFFFF"/>
              </a:solidFill>
              <a:latin typeface="Trebuchet MS"/>
            </a:defRPr>
          </a:lvl2pPr>
          <a:lvl3pPr marL="914400" indent="0">
            <a:defRPr sz="1100">
              <a:solidFill>
                <a:sysClr val="window" lastClr="FFFFFF"/>
              </a:solidFill>
              <a:latin typeface="Trebuchet MS"/>
            </a:defRPr>
          </a:lvl3pPr>
          <a:lvl4pPr marL="1371600" indent="0">
            <a:defRPr sz="1100">
              <a:solidFill>
                <a:sysClr val="window" lastClr="FFFFFF"/>
              </a:solidFill>
              <a:latin typeface="Trebuchet MS"/>
            </a:defRPr>
          </a:lvl4pPr>
          <a:lvl5pPr marL="1828800" indent="0">
            <a:defRPr sz="1100">
              <a:solidFill>
                <a:sysClr val="window" lastClr="FFFFFF"/>
              </a:solidFill>
              <a:latin typeface="Trebuchet MS"/>
            </a:defRPr>
          </a:lvl5pPr>
          <a:lvl6pPr marL="2286000" indent="0">
            <a:defRPr sz="1100">
              <a:solidFill>
                <a:sysClr val="window" lastClr="FFFFFF"/>
              </a:solidFill>
              <a:latin typeface="Trebuchet MS"/>
            </a:defRPr>
          </a:lvl6pPr>
          <a:lvl7pPr marL="2743200" indent="0">
            <a:defRPr sz="1100">
              <a:solidFill>
                <a:sysClr val="window" lastClr="FFFFFF"/>
              </a:solidFill>
              <a:latin typeface="Trebuchet MS"/>
            </a:defRPr>
          </a:lvl7pPr>
          <a:lvl8pPr marL="3200400" indent="0">
            <a:defRPr sz="1100">
              <a:solidFill>
                <a:sysClr val="window" lastClr="FFFFFF"/>
              </a:solidFill>
              <a:latin typeface="Trebuchet MS"/>
            </a:defRPr>
          </a:lvl8pPr>
          <a:lvl9pPr marL="3657600" indent="0">
            <a:defRPr sz="1100">
              <a:solidFill>
                <a:sysClr val="window" lastClr="FFFFFF"/>
              </a:solidFill>
              <a:latin typeface="Trebuchet MS"/>
            </a:defRPr>
          </a:lvl9pPr>
        </a:lstStyle>
        <a:p xmlns:a="http://schemas.openxmlformats.org/drawingml/2006/main">
          <a:endParaRPr lang="th-TH" dirty="0"/>
        </a:p>
      </cdr:txBody>
    </cdr:sp>
  </cdr:relSizeAnchor>
  <cdr:relSizeAnchor xmlns:cdr="http://schemas.openxmlformats.org/drawingml/2006/chartDrawing">
    <cdr:from>
      <cdr:x>0.23872</cdr:x>
      <cdr:y>0.44313</cdr:y>
    </cdr:from>
    <cdr:to>
      <cdr:x>0.27256</cdr:x>
      <cdr:y>0.5695</cdr:y>
    </cdr:to>
    <cdr:sp macro="" textlink="">
      <cdr:nvSpPr>
        <cdr:cNvPr id="5" name="ลูกศรลง 4"/>
        <cdr:cNvSpPr/>
      </cdr:nvSpPr>
      <cdr:spPr>
        <a:xfrm xmlns:a="http://schemas.openxmlformats.org/drawingml/2006/main">
          <a:off x="2867379" y="2968978"/>
          <a:ext cx="406400" cy="846665"/>
        </a:xfrm>
        <a:prstGeom xmlns:a="http://schemas.openxmlformats.org/drawingml/2006/main" prst="downArrow">
          <a:avLst>
            <a:gd name="adj1" fmla="val 50000"/>
            <a:gd name="adj2" fmla="val 50000"/>
          </a:avLst>
        </a:prstGeom>
        <a:solidFill xmlns:a="http://schemas.openxmlformats.org/drawingml/2006/main">
          <a:schemeClr val="bg1"/>
        </a:solidFill>
        <a:ln xmlns:a="http://schemas.openxmlformats.org/drawingml/2006/main">
          <a:solidFill>
            <a:srgbClr val="0070C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p xmlns:a="http://schemas.openxmlformats.org/drawingml/2006/main">
          <a:endParaRPr lang="th-TH" dirty="0"/>
        </a:p>
      </cdr:txBody>
    </cdr:sp>
  </cdr:relSizeAnchor>
  <cdr:relSizeAnchor xmlns:cdr="http://schemas.openxmlformats.org/drawingml/2006/chartDrawing">
    <cdr:from>
      <cdr:x>0.42951</cdr:x>
      <cdr:y>0.23083</cdr:y>
    </cdr:from>
    <cdr:to>
      <cdr:x>0.57519</cdr:x>
      <cdr:y>0.38248</cdr:y>
    </cdr:to>
    <cdr:sp macro="" textlink="">
      <cdr:nvSpPr>
        <cdr:cNvPr id="7" name="สี่เหลี่ยมผืนผ้า 6"/>
        <cdr:cNvSpPr/>
      </cdr:nvSpPr>
      <cdr:spPr>
        <a:xfrm xmlns:a="http://schemas.openxmlformats.org/drawingml/2006/main">
          <a:off x="5159022" y="1546577"/>
          <a:ext cx="1749777" cy="1016002"/>
        </a:xfrm>
        <a:prstGeom xmlns:a="http://schemas.openxmlformats.org/drawingml/2006/main" prst="rect">
          <a:avLst/>
        </a:prstGeom>
        <a:solidFill xmlns:a="http://schemas.openxmlformats.org/drawingml/2006/main">
          <a:sysClr val="window" lastClr="FFFFFF"/>
        </a:solidFill>
        <a:ln xmlns:a="http://schemas.openxmlformats.org/drawingml/2006/main" w="12700" cap="rnd"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Trebuchet MS"/>
            </a:defRPr>
          </a:lvl1pPr>
          <a:lvl2pPr marL="457200" indent="0">
            <a:defRPr sz="1100">
              <a:solidFill>
                <a:sysClr val="window" lastClr="FFFFFF"/>
              </a:solidFill>
              <a:latin typeface="Trebuchet MS"/>
            </a:defRPr>
          </a:lvl2pPr>
          <a:lvl3pPr marL="914400" indent="0">
            <a:defRPr sz="1100">
              <a:solidFill>
                <a:sysClr val="window" lastClr="FFFFFF"/>
              </a:solidFill>
              <a:latin typeface="Trebuchet MS"/>
            </a:defRPr>
          </a:lvl3pPr>
          <a:lvl4pPr marL="1371600" indent="0">
            <a:defRPr sz="1100">
              <a:solidFill>
                <a:sysClr val="window" lastClr="FFFFFF"/>
              </a:solidFill>
              <a:latin typeface="Trebuchet MS"/>
            </a:defRPr>
          </a:lvl4pPr>
          <a:lvl5pPr marL="1828800" indent="0">
            <a:defRPr sz="1100">
              <a:solidFill>
                <a:sysClr val="window" lastClr="FFFFFF"/>
              </a:solidFill>
              <a:latin typeface="Trebuchet MS"/>
            </a:defRPr>
          </a:lvl5pPr>
          <a:lvl6pPr marL="2286000" indent="0">
            <a:defRPr sz="1100">
              <a:solidFill>
                <a:sysClr val="window" lastClr="FFFFFF"/>
              </a:solidFill>
              <a:latin typeface="Trebuchet MS"/>
            </a:defRPr>
          </a:lvl6pPr>
          <a:lvl7pPr marL="2743200" indent="0">
            <a:defRPr sz="1100">
              <a:solidFill>
                <a:sysClr val="window" lastClr="FFFFFF"/>
              </a:solidFill>
              <a:latin typeface="Trebuchet MS"/>
            </a:defRPr>
          </a:lvl7pPr>
          <a:lvl8pPr marL="3200400" indent="0">
            <a:defRPr sz="1100">
              <a:solidFill>
                <a:sysClr val="window" lastClr="FFFFFF"/>
              </a:solidFill>
              <a:latin typeface="Trebuchet MS"/>
            </a:defRPr>
          </a:lvl8pPr>
          <a:lvl9pPr marL="3657600" indent="0">
            <a:defRPr sz="1100">
              <a:solidFill>
                <a:sysClr val="window" lastClr="FFFFFF"/>
              </a:solidFill>
              <a:latin typeface="Trebuchet MS"/>
            </a:defRPr>
          </a:lvl9pPr>
        </a:lstStyle>
        <a:p xmlns:a="http://schemas.openxmlformats.org/drawingml/2006/main">
          <a:r>
            <a:rPr lang="th-TH" sz="1600" dirty="0" smtClean="0">
              <a:solidFill>
                <a:srgbClr val="0070C0"/>
              </a:solidFill>
              <a:latin typeface="TH Niramit AS" pitchFamily="2" charset="-34"/>
              <a:cs typeface="TH Niramit AS" pitchFamily="2" charset="-34"/>
            </a:rPr>
            <a:t>ค่าใช้จ่ายการจัดซื้อผงหมึกเครื่องพิมพ์ลดลง 555,149.50 บาทหรือ</a:t>
          </a:r>
        </a:p>
        <a:p xmlns:a="http://schemas.openxmlformats.org/drawingml/2006/main">
          <a:r>
            <a:rPr lang="th-TH" sz="1600" b="1" u="sng" dirty="0" smtClean="0">
              <a:solidFill>
                <a:srgbClr val="0070C0"/>
              </a:solidFill>
              <a:latin typeface="TH Niramit AS" pitchFamily="2" charset="-34"/>
              <a:cs typeface="TH Niramit AS" pitchFamily="2" charset="-34"/>
            </a:rPr>
            <a:t>ลดลง 55.56</a:t>
          </a:r>
          <a:r>
            <a:rPr lang="en-US" sz="1600" b="1" u="sng" dirty="0" smtClean="0">
              <a:solidFill>
                <a:srgbClr val="0070C0"/>
              </a:solidFill>
              <a:latin typeface="TH Niramit AS" pitchFamily="2" charset="-34"/>
              <a:cs typeface="TH Niramit AS" pitchFamily="2" charset="-34"/>
            </a:rPr>
            <a:t>%</a:t>
          </a:r>
          <a:endParaRPr lang="th-TH" sz="1600" b="1" u="sng" dirty="0">
            <a:solidFill>
              <a:srgbClr val="0070C0"/>
            </a:solidFill>
            <a:latin typeface="TH Niramit AS" pitchFamily="2" charset="-34"/>
            <a:cs typeface="TH Niramit AS" pitchFamily="2" charset="-34"/>
          </a:endParaRPr>
        </a:p>
      </cdr:txBody>
    </cdr:sp>
  </cdr:relSizeAnchor>
  <cdr:relSizeAnchor xmlns:cdr="http://schemas.openxmlformats.org/drawingml/2006/chartDrawing">
    <cdr:from>
      <cdr:x>0.19455</cdr:x>
      <cdr:y>0.34204</cdr:y>
    </cdr:from>
    <cdr:to>
      <cdr:x>0.34305</cdr:x>
      <cdr:y>0.46335</cdr:y>
    </cdr:to>
    <cdr:sp macro="" textlink="">
      <cdr:nvSpPr>
        <cdr:cNvPr id="4" name="สี่เหลี่ยมผืนผ้า 3"/>
        <cdr:cNvSpPr/>
      </cdr:nvSpPr>
      <cdr:spPr>
        <a:xfrm xmlns:a="http://schemas.openxmlformats.org/drawingml/2006/main">
          <a:off x="2336800" y="2291647"/>
          <a:ext cx="1783643" cy="812801"/>
        </a:xfrm>
        <a:prstGeom xmlns:a="http://schemas.openxmlformats.org/drawingml/2006/main" prst="rect">
          <a:avLst/>
        </a:prstGeom>
        <a:solidFill xmlns:a="http://schemas.openxmlformats.org/drawingml/2006/main">
          <a:schemeClr val="bg1"/>
        </a:solidFill>
        <a:ln xmlns:a="http://schemas.openxmlformats.org/drawingml/2006/main" w="12700">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p xmlns:a="http://schemas.openxmlformats.org/drawingml/2006/main">
          <a:r>
            <a:rPr lang="th-TH" sz="1600" dirty="0" smtClean="0">
              <a:solidFill>
                <a:srgbClr val="0070C0"/>
              </a:solidFill>
              <a:latin typeface="TH Niramit AS" pitchFamily="2" charset="-34"/>
              <a:cs typeface="TH Niramit AS" pitchFamily="2" charset="-34"/>
            </a:rPr>
            <a:t>ค่าใช้จ่ายการจัดซื้อกระดาษลดลง 118,755 บาทหรือ</a:t>
          </a:r>
        </a:p>
        <a:p xmlns:a="http://schemas.openxmlformats.org/drawingml/2006/main">
          <a:r>
            <a:rPr lang="th-TH" sz="1600" b="1" u="sng" dirty="0" smtClean="0">
              <a:solidFill>
                <a:srgbClr val="0070C0"/>
              </a:solidFill>
              <a:latin typeface="TH Niramit AS" pitchFamily="2" charset="-34"/>
              <a:cs typeface="TH Niramit AS" pitchFamily="2" charset="-34"/>
            </a:rPr>
            <a:t>ลดลง 29.62</a:t>
          </a:r>
          <a:r>
            <a:rPr lang="en-US" sz="1600" b="1" u="sng" dirty="0" smtClean="0">
              <a:solidFill>
                <a:srgbClr val="0070C0"/>
              </a:solidFill>
              <a:latin typeface="TH Niramit AS" pitchFamily="2" charset="-34"/>
              <a:cs typeface="TH Niramit AS" pitchFamily="2" charset="-34"/>
            </a:rPr>
            <a:t>%</a:t>
          </a:r>
          <a:endParaRPr lang="th-TH" sz="1600" b="1" u="sng" dirty="0">
            <a:solidFill>
              <a:srgbClr val="0070C0"/>
            </a:solidFill>
            <a:latin typeface="TH Niramit AS" pitchFamily="2" charset="-34"/>
            <a:cs typeface="TH Niramit AS" pitchFamily="2" charset="-34"/>
          </a:endParaRPr>
        </a:p>
      </cdr:txBody>
    </cdr:sp>
  </cdr:relSizeAnchor>
  <cdr:relSizeAnchor xmlns:cdr="http://schemas.openxmlformats.org/drawingml/2006/chartDrawing">
    <cdr:from>
      <cdr:x>0.79229</cdr:x>
      <cdr:y>0.54591</cdr:y>
    </cdr:from>
    <cdr:to>
      <cdr:x>0.92951</cdr:x>
      <cdr:y>0.72115</cdr:y>
    </cdr:to>
    <cdr:sp macro="" textlink="">
      <cdr:nvSpPr>
        <cdr:cNvPr id="10" name="สี่เหลี่ยมผืนผ้า 9"/>
        <cdr:cNvSpPr/>
      </cdr:nvSpPr>
      <cdr:spPr>
        <a:xfrm xmlns:a="http://schemas.openxmlformats.org/drawingml/2006/main">
          <a:off x="9516532" y="3657601"/>
          <a:ext cx="1648177" cy="1174046"/>
        </a:xfrm>
        <a:prstGeom xmlns:a="http://schemas.openxmlformats.org/drawingml/2006/main" prst="rect">
          <a:avLst/>
        </a:prstGeom>
        <a:solidFill xmlns:a="http://schemas.openxmlformats.org/drawingml/2006/main">
          <a:sysClr val="window" lastClr="FFFFFF"/>
        </a:solidFill>
        <a:ln xmlns:a="http://schemas.openxmlformats.org/drawingml/2006/main" w="12700" cap="rnd"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Trebuchet MS"/>
            </a:defRPr>
          </a:lvl1pPr>
          <a:lvl2pPr marL="457200" indent="0">
            <a:defRPr sz="1100">
              <a:solidFill>
                <a:sysClr val="window" lastClr="FFFFFF"/>
              </a:solidFill>
              <a:latin typeface="Trebuchet MS"/>
            </a:defRPr>
          </a:lvl2pPr>
          <a:lvl3pPr marL="914400" indent="0">
            <a:defRPr sz="1100">
              <a:solidFill>
                <a:sysClr val="window" lastClr="FFFFFF"/>
              </a:solidFill>
              <a:latin typeface="Trebuchet MS"/>
            </a:defRPr>
          </a:lvl3pPr>
          <a:lvl4pPr marL="1371600" indent="0">
            <a:defRPr sz="1100">
              <a:solidFill>
                <a:sysClr val="window" lastClr="FFFFFF"/>
              </a:solidFill>
              <a:latin typeface="Trebuchet MS"/>
            </a:defRPr>
          </a:lvl4pPr>
          <a:lvl5pPr marL="1828800" indent="0">
            <a:defRPr sz="1100">
              <a:solidFill>
                <a:sysClr val="window" lastClr="FFFFFF"/>
              </a:solidFill>
              <a:latin typeface="Trebuchet MS"/>
            </a:defRPr>
          </a:lvl5pPr>
          <a:lvl6pPr marL="2286000" indent="0">
            <a:defRPr sz="1100">
              <a:solidFill>
                <a:sysClr val="window" lastClr="FFFFFF"/>
              </a:solidFill>
              <a:latin typeface="Trebuchet MS"/>
            </a:defRPr>
          </a:lvl6pPr>
          <a:lvl7pPr marL="2743200" indent="0">
            <a:defRPr sz="1100">
              <a:solidFill>
                <a:sysClr val="window" lastClr="FFFFFF"/>
              </a:solidFill>
              <a:latin typeface="Trebuchet MS"/>
            </a:defRPr>
          </a:lvl7pPr>
          <a:lvl8pPr marL="3200400" indent="0">
            <a:defRPr sz="1100">
              <a:solidFill>
                <a:sysClr val="window" lastClr="FFFFFF"/>
              </a:solidFill>
              <a:latin typeface="Trebuchet MS"/>
            </a:defRPr>
          </a:lvl8pPr>
          <a:lvl9pPr marL="3657600" indent="0">
            <a:defRPr sz="1100">
              <a:solidFill>
                <a:sysClr val="window" lastClr="FFFFFF"/>
              </a:solidFill>
              <a:latin typeface="Trebuchet MS"/>
            </a:defRPr>
          </a:lvl9pPr>
        </a:lstStyle>
        <a:p xmlns:a="http://schemas.openxmlformats.org/drawingml/2006/main">
          <a:r>
            <a:rPr lang="th-TH" sz="1600" dirty="0" smtClean="0">
              <a:solidFill>
                <a:srgbClr val="FF0000"/>
              </a:solidFill>
              <a:latin typeface="TH Niramit AS" pitchFamily="2" charset="-34"/>
              <a:cs typeface="TH Niramit AS" pitchFamily="2" charset="-34"/>
            </a:rPr>
            <a:t>ค่าใช้จ่ายค่ามิเตอร์เครื่องถ่ายเอกสารเพิ่มขึ้น 12,454.66 บาทหรือ</a:t>
          </a:r>
        </a:p>
        <a:p xmlns:a="http://schemas.openxmlformats.org/drawingml/2006/main">
          <a:r>
            <a:rPr lang="th-TH" sz="1600" b="1" u="sng" dirty="0" smtClean="0">
              <a:solidFill>
                <a:srgbClr val="FF0000"/>
              </a:solidFill>
              <a:latin typeface="TH Niramit AS" pitchFamily="2" charset="-34"/>
              <a:cs typeface="TH Niramit AS" pitchFamily="2" charset="-34"/>
            </a:rPr>
            <a:t>เพิ่มขึ้น 1.63</a:t>
          </a:r>
          <a:r>
            <a:rPr lang="en-US" sz="1600" b="1" u="sng" dirty="0" smtClean="0">
              <a:solidFill>
                <a:srgbClr val="FF0000"/>
              </a:solidFill>
              <a:latin typeface="TH Niramit AS" pitchFamily="2" charset="-34"/>
              <a:cs typeface="TH Niramit AS" pitchFamily="2" charset="-34"/>
            </a:rPr>
            <a:t>% </a:t>
          </a:r>
          <a:endParaRPr lang="th-TH" sz="1600" b="1" u="sng" dirty="0">
            <a:solidFill>
              <a:srgbClr val="FF0000"/>
            </a:solidFill>
            <a:latin typeface="TH Niramit AS" pitchFamily="2" charset="-34"/>
            <a:cs typeface="TH Niramit AS" pitchFamily="2" charset="-34"/>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ตัวแทนหัวกระดาษ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pPr>
              <a:defRPr/>
            </a:pPr>
            <a:endParaRPr lang="th-TH"/>
          </a:p>
        </p:txBody>
      </p:sp>
      <p:sp>
        <p:nvSpPr>
          <p:cNvPr id="3" name="ตัวแทนวันที่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pPr>
              <a:defRPr/>
            </a:pPr>
            <a:fld id="{70E858AB-1E22-4B93-B603-D52926F208FA}" type="datetimeFigureOut">
              <a:rPr lang="th-TH"/>
              <a:pPr>
                <a:defRPr/>
              </a:pPr>
              <a:t>26/10/61</a:t>
            </a:fld>
            <a:endParaRPr lang="th-TH"/>
          </a:p>
        </p:txBody>
      </p:sp>
      <p:sp>
        <p:nvSpPr>
          <p:cNvPr id="4" name="ตัวแทนรูปบนสไลด์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pPr lvl="0"/>
            <a:endParaRPr lang="th-TH" noProof="0" smtClean="0"/>
          </a:p>
        </p:txBody>
      </p:sp>
      <p:sp>
        <p:nvSpPr>
          <p:cNvPr id="5" name="ตัวแทนบันทึกย่อ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th-TH" noProof="0" smtClean="0"/>
              <a:t>คลิกเพื่อแก้ไขสไตล์ของข้อความต้นแบบ</a:t>
            </a:r>
          </a:p>
          <a:p>
            <a:pPr lvl="1"/>
            <a:r>
              <a:rPr lang="th-TH" noProof="0" smtClean="0"/>
              <a:t>ระดับที่สอง</a:t>
            </a:r>
          </a:p>
          <a:p>
            <a:pPr lvl="2"/>
            <a:r>
              <a:rPr lang="th-TH" noProof="0" smtClean="0"/>
              <a:t>ระดับที่สาม</a:t>
            </a:r>
          </a:p>
          <a:p>
            <a:pPr lvl="3"/>
            <a:r>
              <a:rPr lang="th-TH" noProof="0" smtClean="0"/>
              <a:t>ระดับที่สี่</a:t>
            </a:r>
          </a:p>
          <a:p>
            <a:pPr lvl="4"/>
            <a:r>
              <a:rPr lang="th-TH" noProof="0" smtClean="0"/>
              <a:t>ระดับที่ห้า</a:t>
            </a:r>
          </a:p>
        </p:txBody>
      </p:sp>
      <p:sp>
        <p:nvSpPr>
          <p:cNvPr id="6" name="ตัวแทนท้ายกระดาษ 5"/>
          <p:cNvSpPr>
            <a:spLocks noGrp="1"/>
          </p:cNvSpPr>
          <p:nvPr>
            <p:ph type="ftr" sz="quarter" idx="4"/>
          </p:nvPr>
        </p:nvSpPr>
        <p:spPr>
          <a:xfrm>
            <a:off x="0" y="9428163"/>
            <a:ext cx="2946400" cy="498475"/>
          </a:xfrm>
          <a:prstGeom prst="rect">
            <a:avLst/>
          </a:prstGeom>
        </p:spPr>
        <p:txBody>
          <a:bodyPr vert="horz" lIns="91440" tIns="45720" rIns="91440" bIns="45720" rtlCol="0" anchor="b"/>
          <a:lstStyle>
            <a:lvl1pPr algn="l">
              <a:defRPr sz="1200"/>
            </a:lvl1pPr>
          </a:lstStyle>
          <a:p>
            <a:pPr>
              <a:defRPr/>
            </a:pPr>
            <a:endParaRPr lang="th-TH"/>
          </a:p>
        </p:txBody>
      </p:sp>
      <p:sp>
        <p:nvSpPr>
          <p:cNvPr id="7" name="ตัวแทนหมายเลขสไลด์ 6"/>
          <p:cNvSpPr>
            <a:spLocks noGrp="1"/>
          </p:cNvSpPr>
          <p:nvPr>
            <p:ph type="sldNum" sz="quarter" idx="5"/>
          </p:nvPr>
        </p:nvSpPr>
        <p:spPr>
          <a:xfrm>
            <a:off x="3849688" y="9428163"/>
            <a:ext cx="2946400" cy="498475"/>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EBFB98CF-5D44-4E70-8E54-7678EB453911}" type="slidenum">
              <a:rPr lang="th-TH"/>
              <a:pPr>
                <a:defRPr/>
              </a:pPr>
              <a:t>‹#›</a:t>
            </a:fld>
            <a:endParaRPr lang="th-TH"/>
          </a:p>
        </p:txBody>
      </p:sp>
    </p:spTree>
    <p:extLst>
      <p:ext uri="{BB962C8B-B14F-4D97-AF65-F5344CB8AC3E}">
        <p14:creationId xmlns:p14="http://schemas.microsoft.com/office/powerpoint/2010/main" val="40688429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ern="1200">
        <a:solidFill>
          <a:schemeClr val="tx1"/>
        </a:solidFill>
        <a:latin typeface="+mn-lt"/>
        <a:ea typeface="+mn-ea"/>
        <a:cs typeface="+mn-cs"/>
      </a:defRPr>
    </a:lvl1pPr>
    <a:lvl2pPr marL="457200" algn="l" rtl="0" eaLnBrk="0" fontAlgn="base" hangingPunct="0">
      <a:spcBef>
        <a:spcPct val="30000"/>
      </a:spcBef>
      <a:spcAft>
        <a:spcPct val="0"/>
      </a:spcAft>
      <a:defRPr kern="1200">
        <a:solidFill>
          <a:schemeClr val="tx1"/>
        </a:solidFill>
        <a:latin typeface="+mn-lt"/>
        <a:ea typeface="+mn-ea"/>
        <a:cs typeface="+mn-cs"/>
      </a:defRPr>
    </a:lvl2pPr>
    <a:lvl3pPr marL="914400" algn="l" rtl="0" eaLnBrk="0" fontAlgn="base" hangingPunct="0">
      <a:spcBef>
        <a:spcPct val="30000"/>
      </a:spcBef>
      <a:spcAft>
        <a:spcPct val="0"/>
      </a:spcAft>
      <a:defRPr kern="1200">
        <a:solidFill>
          <a:schemeClr val="tx1"/>
        </a:solidFill>
        <a:latin typeface="+mn-lt"/>
        <a:ea typeface="+mn-ea"/>
        <a:cs typeface="+mn-cs"/>
      </a:defRPr>
    </a:lvl3pPr>
    <a:lvl4pPr marL="1371600" algn="l" rtl="0" eaLnBrk="0" fontAlgn="base" hangingPunct="0">
      <a:spcBef>
        <a:spcPct val="30000"/>
      </a:spcBef>
      <a:spcAft>
        <a:spcPct val="0"/>
      </a:spcAft>
      <a:defRPr kern="1200">
        <a:solidFill>
          <a:schemeClr val="tx1"/>
        </a:solidFill>
        <a:latin typeface="+mn-lt"/>
        <a:ea typeface="+mn-ea"/>
        <a:cs typeface="+mn-cs"/>
      </a:defRPr>
    </a:lvl4pPr>
    <a:lvl5pPr marL="1828800" algn="l" rtl="0" eaLnBrk="0" fontAlgn="base" hangingPunct="0">
      <a:spcBef>
        <a:spcPct val="30000"/>
      </a:spcBef>
      <a:spcAft>
        <a:spcPct val="0"/>
      </a:spcAft>
      <a:defRPr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ตัวแทนรูปบนสไลด์ 1"/>
          <p:cNvSpPr>
            <a:spLocks noGrp="1" noRot="1" noChangeAspect="1" noTextEdit="1"/>
          </p:cNvSpPr>
          <p:nvPr>
            <p:ph type="sldImg"/>
          </p:nvPr>
        </p:nvSpPr>
        <p:spPr bwMode="auto">
          <a:noFill/>
          <a:ln>
            <a:solidFill>
              <a:srgbClr val="000000"/>
            </a:solidFill>
            <a:miter lim="800000"/>
            <a:headEnd/>
            <a:tailEnd/>
          </a:ln>
        </p:spPr>
      </p:sp>
      <p:sp>
        <p:nvSpPr>
          <p:cNvPr id="12291" name="ตัวแทนบันทึกย่อ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h-TH" altLang="th-TH" smtClean="0"/>
          </a:p>
        </p:txBody>
      </p:sp>
      <p:sp>
        <p:nvSpPr>
          <p:cNvPr id="12292" name="ตัวแทนหมายเลขสไลด์ 3"/>
          <p:cNvSpPr>
            <a:spLocks noGrp="1"/>
          </p:cNvSpPr>
          <p:nvPr>
            <p:ph type="sldNum" sz="quarter" idx="5"/>
          </p:nvPr>
        </p:nvSpPr>
        <p:spPr bwMode="auto">
          <a:noFill/>
          <a:ln>
            <a:miter lim="800000"/>
            <a:headEnd/>
            <a:tailEnd/>
          </a:ln>
        </p:spPr>
        <p:txBody>
          <a:bodyPr/>
          <a:lstStyle/>
          <a:p>
            <a:fld id="{455A74DE-7C81-42CE-A8FC-41C223A90DBD}" type="slidenum">
              <a:rPr lang="th-TH" altLang="th-TH"/>
              <a:pPr/>
              <a:t>1</a:t>
            </a:fld>
            <a:endParaRPr lang="th-TH" altLang="th-TH"/>
          </a:p>
        </p:txBody>
      </p:sp>
    </p:spTree>
    <p:extLst>
      <p:ext uri="{BB962C8B-B14F-4D97-AF65-F5344CB8AC3E}">
        <p14:creationId xmlns:p14="http://schemas.microsoft.com/office/powerpoint/2010/main" val="2102711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ตัวแทนรูปบนสไลด์ 1"/>
          <p:cNvSpPr>
            <a:spLocks noGrp="1" noRot="1" noChangeAspect="1"/>
          </p:cNvSpPr>
          <p:nvPr>
            <p:ph type="sldImg"/>
          </p:nvPr>
        </p:nvSpPr>
        <p:spPr/>
      </p:sp>
      <p:sp>
        <p:nvSpPr>
          <p:cNvPr id="3" name="ตัวแทนบันทึกย่อ 2"/>
          <p:cNvSpPr>
            <a:spLocks noGrp="1"/>
          </p:cNvSpPr>
          <p:nvPr>
            <p:ph type="body" idx="1"/>
          </p:nvPr>
        </p:nvSpPr>
        <p:spPr/>
        <p:txBody>
          <a:bodyPr/>
          <a:lstStyle/>
          <a:p>
            <a:endParaRPr lang="th-TH"/>
          </a:p>
        </p:txBody>
      </p:sp>
      <p:sp>
        <p:nvSpPr>
          <p:cNvPr id="4" name="ตัวแทนหมายเลขสไลด์ 3"/>
          <p:cNvSpPr>
            <a:spLocks noGrp="1"/>
          </p:cNvSpPr>
          <p:nvPr>
            <p:ph type="sldNum" sz="quarter" idx="10"/>
          </p:nvPr>
        </p:nvSpPr>
        <p:spPr/>
        <p:txBody>
          <a:bodyPr/>
          <a:lstStyle/>
          <a:p>
            <a:pPr>
              <a:defRPr/>
            </a:pPr>
            <a:fld id="{EBFB98CF-5D44-4E70-8E54-7678EB453911}" type="slidenum">
              <a:rPr lang="th-TH" smtClean="0"/>
              <a:pPr>
                <a:defRPr/>
              </a:pPr>
              <a:t>6</a:t>
            </a:fld>
            <a:endParaRPr lang="th-TH"/>
          </a:p>
        </p:txBody>
      </p:sp>
    </p:spTree>
    <p:extLst>
      <p:ext uri="{BB962C8B-B14F-4D97-AF65-F5344CB8AC3E}">
        <p14:creationId xmlns:p14="http://schemas.microsoft.com/office/powerpoint/2010/main" val="3457806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p:cNvGrpSpPr>
            <a:grpSpLocks/>
          </p:cNvGrpSpPr>
          <p:nvPr/>
        </p:nvGrpSpPr>
        <p:grpSpPr bwMode="auto">
          <a:xfrm>
            <a:off x="0" y="-7938"/>
            <a:ext cx="12192000" cy="6865938"/>
            <a:chOff x="0" y="-8467"/>
            <a:chExt cx="12192000" cy="6866467"/>
          </a:xfrm>
        </p:grpSpPr>
        <p:cxnSp>
          <p:nvCxnSpPr>
            <p:cNvPr id="5" name="Straight Connector 18"/>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29"/>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 name="Rectangle 23"/>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Rectangle 25"/>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Isosceles Triangle 32"/>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27"/>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8"/>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9"/>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36"/>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37"/>
            <p:cNvSpPr/>
            <p:nvPr/>
          </p:nvSpPr>
          <p:spPr>
            <a:xfrm rot="10800000">
              <a:off x="0" y="-528"/>
              <a:ext cx="842963" cy="5666225"/>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Date Placeholder 3"/>
          <p:cNvSpPr>
            <a:spLocks noGrp="1"/>
          </p:cNvSpPr>
          <p:nvPr>
            <p:ph type="dt" sz="half" idx="10"/>
          </p:nvPr>
        </p:nvSpPr>
        <p:spPr/>
        <p:txBody>
          <a:bodyPr/>
          <a:lstStyle>
            <a:lvl1pPr>
              <a:defRPr/>
            </a:lvl1pPr>
          </a:lstStyle>
          <a:p>
            <a:pPr>
              <a:defRPr/>
            </a:pPr>
            <a:fld id="{5C2E5F96-19BF-411F-83E6-E92AD9BF5E8B}" type="datetimeFigureOut">
              <a:rPr lang="en-US"/>
              <a:pPr>
                <a:defRPr/>
              </a:pPr>
              <a:t>10/26/2018</a:t>
            </a:fld>
            <a:endParaRPr lang="en-US"/>
          </a:p>
        </p:txBody>
      </p:sp>
      <p:sp>
        <p:nvSpPr>
          <p:cNvPr id="16" name="Footer Placeholder 4"/>
          <p:cNvSpPr>
            <a:spLocks noGrp="1"/>
          </p:cNvSpPr>
          <p:nvPr>
            <p:ph type="ftr" sz="quarter" idx="11"/>
          </p:nvPr>
        </p:nvSpPr>
        <p:spPr/>
        <p:txBody>
          <a:bodyPr/>
          <a:lstStyle>
            <a:lvl1pPr>
              <a:defRPr/>
            </a:lvl1pPr>
          </a:lstStyle>
          <a:p>
            <a:pPr>
              <a:defRPr/>
            </a:pPr>
            <a:endParaRPr lang="en-US"/>
          </a:p>
        </p:txBody>
      </p:sp>
      <p:sp>
        <p:nvSpPr>
          <p:cNvPr id="17" name="Slide Number Placeholder 5"/>
          <p:cNvSpPr>
            <a:spLocks noGrp="1"/>
          </p:cNvSpPr>
          <p:nvPr>
            <p:ph type="sldNum" sz="quarter" idx="12"/>
          </p:nvPr>
        </p:nvSpPr>
        <p:spPr/>
        <p:txBody>
          <a:bodyPr/>
          <a:lstStyle>
            <a:lvl1pPr>
              <a:defRPr smtClean="0"/>
            </a:lvl1pPr>
          </a:lstStyle>
          <a:p>
            <a:pPr>
              <a:defRPr/>
            </a:pPr>
            <a:fld id="{8AB449E9-DCE4-4BEA-87B7-AFD98E17230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fld id="{FFF5CF17-E78E-436E-83ED-E056E836EB38}" type="datetimeFigureOut">
              <a:rPr lang="en-US"/>
              <a:pPr>
                <a:defRPr/>
              </a:pPr>
              <a:t>10/26/2018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9F9EA4A-E3BA-4C10-A9E8-524BE38D3A4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541338" y="790575"/>
            <a:ext cx="609600" cy="584200"/>
          </a:xfrm>
          <a:prstGeom prst="rect">
            <a:avLst/>
          </a:prstGeom>
          <a:noFill/>
          <a:ln>
            <a:noFill/>
          </a:ln>
          <a:extLst/>
        </p:spPr>
        <p:txBody>
          <a:bodyPr anchor="ctr"/>
          <a:lstStyle>
            <a:lvl1pPr>
              <a:defRPr sz="2800">
                <a:solidFill>
                  <a:schemeClr val="tx1"/>
                </a:solidFill>
                <a:latin typeface="Trebuchet MS" panose="020B0603020202020204" pitchFamily="34" charset="0"/>
              </a:defRPr>
            </a:lvl1pPr>
            <a:lvl2pPr marL="742950" indent="-285750">
              <a:defRPr sz="2800">
                <a:solidFill>
                  <a:schemeClr val="tx1"/>
                </a:solidFill>
                <a:latin typeface="Trebuchet MS" panose="020B0603020202020204" pitchFamily="34" charset="0"/>
              </a:defRPr>
            </a:lvl2pPr>
            <a:lvl3pPr marL="1143000" indent="-228600">
              <a:defRPr sz="2800">
                <a:solidFill>
                  <a:schemeClr val="tx1"/>
                </a:solidFill>
                <a:latin typeface="Trebuchet MS" panose="020B0603020202020204" pitchFamily="34" charset="0"/>
              </a:defRPr>
            </a:lvl3pPr>
            <a:lvl4pPr marL="1600200" indent="-228600">
              <a:defRPr sz="2800">
                <a:solidFill>
                  <a:schemeClr val="tx1"/>
                </a:solidFill>
                <a:latin typeface="Trebuchet MS" panose="020B0603020202020204" pitchFamily="34" charset="0"/>
              </a:defRPr>
            </a:lvl4pPr>
            <a:lvl5pPr marL="2057400" indent="-228600">
              <a:defRPr sz="2800">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sz="2800">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sz="2800">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sz="2800">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sz="2800">
                <a:solidFill>
                  <a:schemeClr val="tx1"/>
                </a:solidFill>
                <a:latin typeface="Trebuchet MS" panose="020B0603020202020204" pitchFamily="34" charset="0"/>
              </a:defRPr>
            </a:lvl9pPr>
          </a:lstStyle>
          <a:p>
            <a:pPr eaLnBrk="1" hangingPunct="1">
              <a:defRPr/>
            </a:pPr>
            <a:r>
              <a:rPr lang="en-US" sz="8000" smtClean="0">
                <a:solidFill>
                  <a:srgbClr val="C0E474"/>
                </a:solidFill>
                <a:latin typeface="Arial" panose="020B0604020202020204" pitchFamily="34" charset="0"/>
              </a:rPr>
              <a:t>“</a:t>
            </a:r>
          </a:p>
        </p:txBody>
      </p:sp>
      <p:sp>
        <p:nvSpPr>
          <p:cNvPr id="6" name="TextBox 5"/>
          <p:cNvSpPr txBox="1">
            <a:spLocks noChangeArrowheads="1"/>
          </p:cNvSpPr>
          <p:nvPr/>
        </p:nvSpPr>
        <p:spPr bwMode="auto">
          <a:xfrm>
            <a:off x="8893175" y="2886075"/>
            <a:ext cx="609600" cy="585788"/>
          </a:xfrm>
          <a:prstGeom prst="rect">
            <a:avLst/>
          </a:prstGeom>
          <a:noFill/>
          <a:ln>
            <a:noFill/>
          </a:ln>
          <a:extLst/>
        </p:spPr>
        <p:txBody>
          <a:bodyPr anchor="ctr"/>
          <a:lstStyle>
            <a:lvl1pPr>
              <a:defRPr sz="2800">
                <a:solidFill>
                  <a:schemeClr val="tx1"/>
                </a:solidFill>
                <a:latin typeface="Trebuchet MS" panose="020B0603020202020204" pitchFamily="34" charset="0"/>
              </a:defRPr>
            </a:lvl1pPr>
            <a:lvl2pPr marL="742950" indent="-285750">
              <a:defRPr sz="2800">
                <a:solidFill>
                  <a:schemeClr val="tx1"/>
                </a:solidFill>
                <a:latin typeface="Trebuchet MS" panose="020B0603020202020204" pitchFamily="34" charset="0"/>
              </a:defRPr>
            </a:lvl2pPr>
            <a:lvl3pPr marL="1143000" indent="-228600">
              <a:defRPr sz="2800">
                <a:solidFill>
                  <a:schemeClr val="tx1"/>
                </a:solidFill>
                <a:latin typeface="Trebuchet MS" panose="020B0603020202020204" pitchFamily="34" charset="0"/>
              </a:defRPr>
            </a:lvl3pPr>
            <a:lvl4pPr marL="1600200" indent="-228600">
              <a:defRPr sz="2800">
                <a:solidFill>
                  <a:schemeClr val="tx1"/>
                </a:solidFill>
                <a:latin typeface="Trebuchet MS" panose="020B0603020202020204" pitchFamily="34" charset="0"/>
              </a:defRPr>
            </a:lvl4pPr>
            <a:lvl5pPr marL="2057400" indent="-228600">
              <a:defRPr sz="2800">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sz="2800">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sz="2800">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sz="2800">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sz="2800">
                <a:solidFill>
                  <a:schemeClr val="tx1"/>
                </a:solidFill>
                <a:latin typeface="Trebuchet MS" panose="020B0603020202020204" pitchFamily="34" charset="0"/>
              </a:defRPr>
            </a:lvl9pPr>
          </a:lstStyle>
          <a:p>
            <a:pPr eaLnBrk="1" hangingPunct="1">
              <a:defRPr/>
            </a:pPr>
            <a:r>
              <a:rPr lang="en-US" sz="8000" smtClean="0">
                <a:solidFill>
                  <a:srgbClr val="C0E474"/>
                </a:solidFill>
                <a:latin typeface="Arial" panose="020B0604020202020204" pitchFamily="34" charset="0"/>
              </a:rPr>
              <a:t>”</a:t>
            </a:r>
            <a:endParaRPr lang="en-US" sz="1800" smtClean="0">
              <a:solidFill>
                <a:srgbClr val="C0E474"/>
              </a:solidFill>
              <a:latin typeface="Arial" panose="020B0604020202020204" pitchFamily="34" charset="0"/>
            </a:endParaRP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7" name="Date Placeholder 3"/>
          <p:cNvSpPr>
            <a:spLocks noGrp="1"/>
          </p:cNvSpPr>
          <p:nvPr>
            <p:ph type="dt" sz="half" idx="14"/>
          </p:nvPr>
        </p:nvSpPr>
        <p:spPr/>
        <p:txBody>
          <a:bodyPr/>
          <a:lstStyle>
            <a:lvl1pPr>
              <a:defRPr/>
            </a:lvl1pPr>
          </a:lstStyle>
          <a:p>
            <a:pPr>
              <a:defRPr/>
            </a:pPr>
            <a:fld id="{F3206AE8-59C9-4881-B4ED-BB43D4D57D2D}" type="datetimeFigureOut">
              <a:rPr lang="en-US"/>
              <a:pPr>
                <a:defRPr/>
              </a:pPr>
              <a:t>10/26/2018</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smtClean="0"/>
            </a:lvl1pPr>
          </a:lstStyle>
          <a:p>
            <a:pPr>
              <a:defRPr/>
            </a:pPr>
            <a:fld id="{2FE70CD7-E236-4420-912E-4171D60713FB}"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fld id="{7AC3FE84-8B47-4947-B5B9-34F6B2FCBFAB}" type="datetimeFigureOut">
              <a:rPr lang="en-US"/>
              <a:pPr>
                <a:defRPr/>
              </a:pPr>
              <a:t>10/26/2018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83DCA62-C33B-4EF1-9FAD-33DF0A750C72}"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541338" y="790575"/>
            <a:ext cx="609600" cy="584200"/>
          </a:xfrm>
          <a:prstGeom prst="rect">
            <a:avLst/>
          </a:prstGeom>
          <a:noFill/>
          <a:ln>
            <a:noFill/>
          </a:ln>
          <a:extLst/>
        </p:spPr>
        <p:txBody>
          <a:bodyPr anchor="ctr"/>
          <a:lstStyle>
            <a:lvl1pPr>
              <a:defRPr sz="2800">
                <a:solidFill>
                  <a:schemeClr val="tx1"/>
                </a:solidFill>
                <a:latin typeface="Trebuchet MS" panose="020B0603020202020204" pitchFamily="34" charset="0"/>
              </a:defRPr>
            </a:lvl1pPr>
            <a:lvl2pPr marL="742950" indent="-285750">
              <a:defRPr sz="2800">
                <a:solidFill>
                  <a:schemeClr val="tx1"/>
                </a:solidFill>
                <a:latin typeface="Trebuchet MS" panose="020B0603020202020204" pitchFamily="34" charset="0"/>
              </a:defRPr>
            </a:lvl2pPr>
            <a:lvl3pPr marL="1143000" indent="-228600">
              <a:defRPr sz="2800">
                <a:solidFill>
                  <a:schemeClr val="tx1"/>
                </a:solidFill>
                <a:latin typeface="Trebuchet MS" panose="020B0603020202020204" pitchFamily="34" charset="0"/>
              </a:defRPr>
            </a:lvl3pPr>
            <a:lvl4pPr marL="1600200" indent="-228600">
              <a:defRPr sz="2800">
                <a:solidFill>
                  <a:schemeClr val="tx1"/>
                </a:solidFill>
                <a:latin typeface="Trebuchet MS" panose="020B0603020202020204" pitchFamily="34" charset="0"/>
              </a:defRPr>
            </a:lvl4pPr>
            <a:lvl5pPr marL="2057400" indent="-228600">
              <a:defRPr sz="2800">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sz="2800">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sz="2800">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sz="2800">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sz="2800">
                <a:solidFill>
                  <a:schemeClr val="tx1"/>
                </a:solidFill>
                <a:latin typeface="Trebuchet MS" panose="020B0603020202020204" pitchFamily="34" charset="0"/>
              </a:defRPr>
            </a:lvl9pPr>
          </a:lstStyle>
          <a:p>
            <a:pPr eaLnBrk="1" hangingPunct="1">
              <a:defRPr/>
            </a:pPr>
            <a:r>
              <a:rPr lang="en-US" sz="8000" smtClean="0">
                <a:solidFill>
                  <a:srgbClr val="C0E474"/>
                </a:solidFill>
                <a:latin typeface="Arial" panose="020B0604020202020204" pitchFamily="34" charset="0"/>
              </a:rPr>
              <a:t>“</a:t>
            </a:r>
          </a:p>
        </p:txBody>
      </p:sp>
      <p:sp>
        <p:nvSpPr>
          <p:cNvPr id="6" name="TextBox 5"/>
          <p:cNvSpPr txBox="1">
            <a:spLocks noChangeArrowheads="1"/>
          </p:cNvSpPr>
          <p:nvPr/>
        </p:nvSpPr>
        <p:spPr bwMode="auto">
          <a:xfrm>
            <a:off x="8893175" y="2886075"/>
            <a:ext cx="609600" cy="585788"/>
          </a:xfrm>
          <a:prstGeom prst="rect">
            <a:avLst/>
          </a:prstGeom>
          <a:noFill/>
          <a:ln>
            <a:noFill/>
          </a:ln>
          <a:extLst/>
        </p:spPr>
        <p:txBody>
          <a:bodyPr anchor="ctr"/>
          <a:lstStyle>
            <a:lvl1pPr>
              <a:defRPr sz="2800">
                <a:solidFill>
                  <a:schemeClr val="tx1"/>
                </a:solidFill>
                <a:latin typeface="Trebuchet MS" panose="020B0603020202020204" pitchFamily="34" charset="0"/>
              </a:defRPr>
            </a:lvl1pPr>
            <a:lvl2pPr marL="742950" indent="-285750">
              <a:defRPr sz="2800">
                <a:solidFill>
                  <a:schemeClr val="tx1"/>
                </a:solidFill>
                <a:latin typeface="Trebuchet MS" panose="020B0603020202020204" pitchFamily="34" charset="0"/>
              </a:defRPr>
            </a:lvl2pPr>
            <a:lvl3pPr marL="1143000" indent="-228600">
              <a:defRPr sz="2800">
                <a:solidFill>
                  <a:schemeClr val="tx1"/>
                </a:solidFill>
                <a:latin typeface="Trebuchet MS" panose="020B0603020202020204" pitchFamily="34" charset="0"/>
              </a:defRPr>
            </a:lvl3pPr>
            <a:lvl4pPr marL="1600200" indent="-228600">
              <a:defRPr sz="2800">
                <a:solidFill>
                  <a:schemeClr val="tx1"/>
                </a:solidFill>
                <a:latin typeface="Trebuchet MS" panose="020B0603020202020204" pitchFamily="34" charset="0"/>
              </a:defRPr>
            </a:lvl4pPr>
            <a:lvl5pPr marL="2057400" indent="-228600">
              <a:defRPr sz="2800">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sz="2800">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sz="2800">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sz="2800">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sz="2800">
                <a:solidFill>
                  <a:schemeClr val="tx1"/>
                </a:solidFill>
                <a:latin typeface="Trebuchet MS" panose="020B0603020202020204" pitchFamily="34" charset="0"/>
              </a:defRPr>
            </a:lvl9pPr>
          </a:lstStyle>
          <a:p>
            <a:pPr eaLnBrk="1" hangingPunct="1">
              <a:defRPr/>
            </a:pPr>
            <a:r>
              <a:rPr lang="en-US" sz="8000" smtClean="0">
                <a:solidFill>
                  <a:srgbClr val="C0E474"/>
                </a:solidFill>
                <a:latin typeface="Arial" panose="020B0604020202020204" pitchFamily="34" charset="0"/>
              </a:rPr>
              <a:t>”</a:t>
            </a: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7" name="Date Placeholder 3"/>
          <p:cNvSpPr>
            <a:spLocks noGrp="1"/>
          </p:cNvSpPr>
          <p:nvPr>
            <p:ph type="dt" sz="half" idx="14"/>
          </p:nvPr>
        </p:nvSpPr>
        <p:spPr/>
        <p:txBody>
          <a:bodyPr/>
          <a:lstStyle>
            <a:lvl1pPr>
              <a:defRPr/>
            </a:lvl1pPr>
          </a:lstStyle>
          <a:p>
            <a:pPr>
              <a:defRPr/>
            </a:pPr>
            <a:fld id="{AD07C625-D3AE-49F0-A62B-E0D08F474DA6}" type="datetimeFigureOut">
              <a:rPr lang="en-US"/>
              <a:pPr>
                <a:defRPr/>
              </a:pPr>
              <a:t>10/26/2018</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smtClean="0"/>
            </a:lvl1pPr>
          </a:lstStyle>
          <a:p>
            <a:pPr>
              <a:defRPr/>
            </a:pPr>
            <a:fld id="{53B0FBC1-998A-4D60-8744-D1C2E8469DCA}"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5" name="Date Placeholder 3"/>
          <p:cNvSpPr>
            <a:spLocks noGrp="1"/>
          </p:cNvSpPr>
          <p:nvPr>
            <p:ph type="dt" sz="half" idx="14"/>
          </p:nvPr>
        </p:nvSpPr>
        <p:spPr/>
        <p:txBody>
          <a:bodyPr/>
          <a:lstStyle>
            <a:lvl1pPr>
              <a:defRPr/>
            </a:lvl1pPr>
          </a:lstStyle>
          <a:p>
            <a:pPr>
              <a:defRPr/>
            </a:pPr>
            <a:fld id="{6EDB1088-2F50-452F-9353-741067A4D884}" type="datetimeFigureOut">
              <a:rPr lang="en-US"/>
              <a:pPr>
                <a:defRPr/>
              </a:pPr>
              <a:t>10/26/2018</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13A5312E-3397-4D46-B3C1-78AB27FD2E3B}"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7F895D17-B5BF-46FC-82A5-47EFD6C2AC71}" type="datetimeFigureOut">
              <a:rPr lang="en-US"/>
              <a:pPr>
                <a:defRPr/>
              </a:pPr>
              <a:t>10/26/2018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ED11D42-1C61-4F55-BC3A-EAC416F5D01F}"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4D12AA55-1809-4AEA-A02C-606882A5E398}" type="datetimeFigureOut">
              <a:rPr lang="en-US"/>
              <a:pPr>
                <a:defRPr/>
              </a:pPr>
              <a:t>10/26/2018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DE32653-59E2-40CA-AD8F-CAA55B09736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8A6505C7-C654-45C5-B770-2D8B98BD47FB}" type="datetimeFigureOut">
              <a:rPr lang="en-US"/>
              <a:pPr>
                <a:defRPr/>
              </a:pPr>
              <a:t>10/26/2018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0B02989-4858-499B-9FFE-6FDFA80FF7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fld id="{18ECBED5-CD04-49E0-8ED3-B65C7FBE5388}" type="datetimeFigureOut">
              <a:rPr lang="en-US"/>
              <a:pPr>
                <a:defRPr/>
              </a:pPr>
              <a:t>10/26/2018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B3BA521-9DA8-40FC-9372-F4C54B4434F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A853F1FF-5D70-4CCE-B9E2-5A1931B95D9B}" type="datetimeFigureOut">
              <a:rPr lang="en-US"/>
              <a:pPr>
                <a:defRPr/>
              </a:pPr>
              <a:t>10/26/2018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33E8689-ED88-492A-AF39-FF260005522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89566B87-32E9-4E75-AFA0-C4F54BA7E8AE}" type="datetimeFigureOut">
              <a:rPr lang="en-US"/>
              <a:pPr>
                <a:defRPr/>
              </a:pPr>
              <a:t>10/26/2018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24ED765-67D6-4895-915D-64CC79875E9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5890E51A-8904-47DF-BFF1-03BC25508009}" type="datetimeFigureOut">
              <a:rPr lang="en-US"/>
              <a:pPr>
                <a:defRPr/>
              </a:pPr>
              <a:t>10/26/2018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4910D41-C474-45DC-A544-E481C4500BA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E579325-1CFF-4E2F-9C45-25CD9C6A1983}" type="datetimeFigureOut">
              <a:rPr lang="en-US"/>
              <a:pPr>
                <a:defRPr/>
              </a:pPr>
              <a:t>10/26/2018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0FE1788-E76E-4DED-96E8-42C73A48D14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fld id="{1B50DFD5-FF42-4FE9-8C60-B54E0ED8AA59}" type="datetimeFigureOut">
              <a:rPr lang="en-US"/>
              <a:pPr>
                <a:defRPr/>
              </a:pPr>
              <a:t>10/26/2018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6A5136A-A6BA-4D1C-8769-09D9DBBC192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fld id="{F0095677-C046-4F96-828E-2530B25A7A2D}" type="datetimeFigureOut">
              <a:rPr lang="en-US"/>
              <a:pPr>
                <a:defRPr/>
              </a:pPr>
              <a:t>10/26/2018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A82A069-CB8E-43A8-9F98-D80D3E31E1A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0" y="-7938"/>
            <a:ext cx="12192000" cy="6865938"/>
            <a:chOff x="0" y="-8467"/>
            <a:chExt cx="12192000" cy="6866467"/>
          </a:xfrm>
        </p:grpSpPr>
        <p:cxnSp>
          <p:nvCxnSpPr>
            <p:cNvPr id="20" name="Straight Connector 19"/>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2981"/>
              <a:ext cx="449263" cy="2845019"/>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p:cNvSpPr>
            <a:spLocks noGrp="1"/>
          </p:cNvSpPr>
          <p:nvPr>
            <p:ph type="title"/>
          </p:nvPr>
        </p:nvSpPr>
        <p:spPr bwMode="auto">
          <a:xfrm>
            <a:off x="677863" y="609600"/>
            <a:ext cx="8596312" cy="1320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th-TH" smtClean="0"/>
              <a:t>Click to edit Master title style</a:t>
            </a:r>
          </a:p>
        </p:txBody>
      </p:sp>
      <p:sp>
        <p:nvSpPr>
          <p:cNvPr id="1028" name="Text Placeholder 2"/>
          <p:cNvSpPr>
            <a:spLocks noGrp="1"/>
          </p:cNvSpPr>
          <p:nvPr>
            <p:ph type="body" idx="1"/>
          </p:nvPr>
        </p:nvSpPr>
        <p:spPr bwMode="auto">
          <a:xfrm>
            <a:off x="677863" y="2160588"/>
            <a:ext cx="8596312" cy="3881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th-TH" smtClean="0"/>
              <a:t>Edit Master text styles</a:t>
            </a:r>
          </a:p>
          <a:p>
            <a:pPr lvl="1"/>
            <a:r>
              <a:rPr lang="en-US" altLang="th-TH" smtClean="0"/>
              <a:t>Second level</a:t>
            </a:r>
          </a:p>
          <a:p>
            <a:pPr lvl="2"/>
            <a:r>
              <a:rPr lang="en-US" altLang="th-TH" smtClean="0"/>
              <a:t>Third level</a:t>
            </a:r>
          </a:p>
          <a:p>
            <a:pPr lvl="3"/>
            <a:r>
              <a:rPr lang="en-US" altLang="th-TH" smtClean="0"/>
              <a:t>Fourth level</a:t>
            </a:r>
          </a:p>
          <a:p>
            <a:pPr lvl="4"/>
            <a:r>
              <a:rPr lang="en-US" altLang="th-TH" smtClean="0"/>
              <a:t>Fifth level</a:t>
            </a:r>
          </a:p>
        </p:txBody>
      </p:sp>
      <p:sp>
        <p:nvSpPr>
          <p:cNvPr id="4" name="Date Placeholder 3"/>
          <p:cNvSpPr>
            <a:spLocks noGrp="1"/>
          </p:cNvSpPr>
          <p:nvPr>
            <p:ph type="dt" sz="half" idx="2"/>
          </p:nvPr>
        </p:nvSpPr>
        <p:spPr>
          <a:xfrm>
            <a:off x="7205663" y="6042025"/>
            <a:ext cx="911225"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BFF86057-68C4-432B-9837-95FD1420D1DA}" type="datetimeFigureOut">
              <a:rPr lang="en-US"/>
              <a:pPr>
                <a:defRPr/>
              </a:pPr>
              <a:t>10/26/2018</a:t>
            </a:fld>
            <a:endParaRPr lang="en-US"/>
          </a:p>
        </p:txBody>
      </p:sp>
      <p:sp>
        <p:nvSpPr>
          <p:cNvPr id="5" name="Footer Placeholder 4"/>
          <p:cNvSpPr>
            <a:spLocks noGrp="1"/>
          </p:cNvSpPr>
          <p:nvPr>
            <p:ph type="ftr" sz="quarter" idx="3"/>
          </p:nvPr>
        </p:nvSpPr>
        <p:spPr>
          <a:xfrm>
            <a:off x="677863" y="6042025"/>
            <a:ext cx="6297612"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589963" y="6042025"/>
            <a:ext cx="684212"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smtClean="0">
                <a:solidFill>
                  <a:schemeClr val="accent1"/>
                </a:solidFill>
              </a:defRPr>
            </a:lvl1pPr>
          </a:lstStyle>
          <a:p>
            <a:pPr>
              <a:defRPr/>
            </a:pPr>
            <a:fld id="{83C21AA4-3694-4BB4-9B79-CEE8C1F80C9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74" r:id="rId1"/>
    <p:sldLayoutId id="2147483861" r:id="rId2"/>
    <p:sldLayoutId id="2147483862" r:id="rId3"/>
    <p:sldLayoutId id="2147483863" r:id="rId4"/>
    <p:sldLayoutId id="2147483864" r:id="rId5"/>
    <p:sldLayoutId id="2147483865" r:id="rId6"/>
    <p:sldLayoutId id="2147483866" r:id="rId7"/>
    <p:sldLayoutId id="2147483867" r:id="rId8"/>
    <p:sldLayoutId id="2147483868" r:id="rId9"/>
    <p:sldLayoutId id="2147483869" r:id="rId10"/>
    <p:sldLayoutId id="2147483875" r:id="rId11"/>
    <p:sldLayoutId id="2147483870" r:id="rId12"/>
    <p:sldLayoutId id="2147483876" r:id="rId13"/>
    <p:sldLayoutId id="2147483871" r:id="rId14"/>
    <p:sldLayoutId id="2147483872" r:id="rId15"/>
    <p:sldLayoutId id="2147483873" r:id="rId16"/>
  </p:sldLayoutIdLst>
  <p:txStyles>
    <p:titleStyle>
      <a:lvl1pPr algn="l" defTabSz="457200" rtl="0" eaLnBrk="0" fontAlgn="base" hangingPunct="0">
        <a:spcBef>
          <a:spcPct val="0"/>
        </a:spcBef>
        <a:spcAft>
          <a:spcPct val="0"/>
        </a:spcAft>
        <a:defRPr sz="3600" kern="1200">
          <a:solidFill>
            <a:schemeClr val="accent1"/>
          </a:solidFill>
          <a:latin typeface="+mj-lt"/>
          <a:ea typeface="+mj-ea"/>
          <a:cs typeface="+mj-cs"/>
        </a:defRPr>
      </a:lvl1pPr>
      <a:lvl2pPr algn="l" defTabSz="457200" rtl="0" eaLnBrk="0" fontAlgn="base" hangingPunct="0">
        <a:spcBef>
          <a:spcPct val="0"/>
        </a:spcBef>
        <a:spcAft>
          <a:spcPct val="0"/>
        </a:spcAft>
        <a:defRPr sz="3600">
          <a:solidFill>
            <a:schemeClr val="accent1"/>
          </a:solidFill>
          <a:latin typeface="Trebuchet MS" pitchFamily="34" charset="0"/>
        </a:defRPr>
      </a:lvl2pPr>
      <a:lvl3pPr algn="l" defTabSz="457200" rtl="0" eaLnBrk="0" fontAlgn="base" hangingPunct="0">
        <a:spcBef>
          <a:spcPct val="0"/>
        </a:spcBef>
        <a:spcAft>
          <a:spcPct val="0"/>
        </a:spcAft>
        <a:defRPr sz="3600">
          <a:solidFill>
            <a:schemeClr val="accent1"/>
          </a:solidFill>
          <a:latin typeface="Trebuchet MS" pitchFamily="34" charset="0"/>
        </a:defRPr>
      </a:lvl3pPr>
      <a:lvl4pPr algn="l" defTabSz="457200" rtl="0" eaLnBrk="0" fontAlgn="base" hangingPunct="0">
        <a:spcBef>
          <a:spcPct val="0"/>
        </a:spcBef>
        <a:spcAft>
          <a:spcPct val="0"/>
        </a:spcAft>
        <a:defRPr sz="3600">
          <a:solidFill>
            <a:schemeClr val="accent1"/>
          </a:solidFill>
          <a:latin typeface="Trebuchet MS" pitchFamily="34" charset="0"/>
        </a:defRPr>
      </a:lvl4pPr>
      <a:lvl5pPr algn="l" defTabSz="457200" rtl="0" eaLnBrk="0" fontAlgn="base" hangingPunct="0">
        <a:spcBef>
          <a:spcPct val="0"/>
        </a:spcBef>
        <a:spcAft>
          <a:spcPct val="0"/>
        </a:spcAft>
        <a:defRPr sz="3600">
          <a:solidFill>
            <a:schemeClr val="accent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itchFamily="18" charset="2"/>
        <a:buChar char=""/>
        <a:defRPr sz="3200"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1152525" y="941388"/>
            <a:ext cx="8402638" cy="4032250"/>
          </a:xfrm>
        </p:spPr>
        <p:txBody>
          <a:bodyPr/>
          <a:lstStyle/>
          <a:p>
            <a:pPr algn="ctr" eaLnBrk="1" hangingPunct="1">
              <a:defRPr/>
            </a:pPr>
            <a:r>
              <a:rPr lang="th-TH" b="1" dirty="0" smtClean="0">
                <a:solidFill>
                  <a:schemeClr val="accent2">
                    <a:lumMod val="50000"/>
                  </a:schemeClr>
                </a:solidFill>
                <a:effectLst>
                  <a:outerShdw blurRad="38100" dist="38100" dir="2700000" algn="tl">
                    <a:srgbClr val="000000">
                      <a:alpha val="43137"/>
                    </a:srgbClr>
                  </a:outerShdw>
                </a:effectLst>
                <a:latin typeface="TH Niramit AS" pitchFamily="2" charset="-34"/>
                <a:cs typeface="TH Niramit AS" pitchFamily="2" charset="-34"/>
              </a:rPr>
              <a:t>หมวดที่ 6 </a:t>
            </a:r>
            <a:br>
              <a:rPr lang="th-TH" b="1" dirty="0" smtClean="0">
                <a:solidFill>
                  <a:schemeClr val="accent2">
                    <a:lumMod val="50000"/>
                  </a:schemeClr>
                </a:solidFill>
                <a:effectLst>
                  <a:outerShdw blurRad="38100" dist="38100" dir="2700000" algn="tl">
                    <a:srgbClr val="000000">
                      <a:alpha val="43137"/>
                    </a:srgbClr>
                  </a:outerShdw>
                </a:effectLst>
                <a:latin typeface="TH Niramit AS" pitchFamily="2" charset="-34"/>
                <a:cs typeface="TH Niramit AS" pitchFamily="2" charset="-34"/>
              </a:rPr>
            </a:br>
            <a:r>
              <a:rPr lang="th-TH" b="1" dirty="0" smtClean="0">
                <a:solidFill>
                  <a:schemeClr val="accent2">
                    <a:lumMod val="50000"/>
                  </a:schemeClr>
                </a:solidFill>
                <a:effectLst>
                  <a:outerShdw blurRad="38100" dist="38100" dir="2700000" algn="tl">
                    <a:srgbClr val="000000">
                      <a:alpha val="43137"/>
                    </a:srgbClr>
                  </a:outerShdw>
                </a:effectLst>
                <a:latin typeface="TH Niramit AS" pitchFamily="2" charset="-34"/>
                <a:cs typeface="TH Niramit AS" pitchFamily="2" charset="-34"/>
              </a:rPr>
              <a:t>การจัดซื้อวัสดุอุปกรณ์และ</a:t>
            </a:r>
            <a:br>
              <a:rPr lang="th-TH" b="1" dirty="0" smtClean="0">
                <a:solidFill>
                  <a:schemeClr val="accent2">
                    <a:lumMod val="50000"/>
                  </a:schemeClr>
                </a:solidFill>
                <a:effectLst>
                  <a:outerShdw blurRad="38100" dist="38100" dir="2700000" algn="tl">
                    <a:srgbClr val="000000">
                      <a:alpha val="43137"/>
                    </a:srgbClr>
                  </a:outerShdw>
                </a:effectLst>
                <a:latin typeface="TH Niramit AS" pitchFamily="2" charset="-34"/>
                <a:cs typeface="TH Niramit AS" pitchFamily="2" charset="-34"/>
              </a:rPr>
            </a:br>
            <a:r>
              <a:rPr lang="th-TH" b="1" dirty="0" smtClean="0">
                <a:solidFill>
                  <a:schemeClr val="accent2">
                    <a:lumMod val="50000"/>
                  </a:schemeClr>
                </a:solidFill>
                <a:effectLst>
                  <a:outerShdw blurRad="38100" dist="38100" dir="2700000" algn="tl">
                    <a:srgbClr val="000000">
                      <a:alpha val="43137"/>
                    </a:srgbClr>
                  </a:outerShdw>
                </a:effectLst>
                <a:latin typeface="TH Niramit AS" pitchFamily="2" charset="-34"/>
                <a:cs typeface="TH Niramit AS" pitchFamily="2" charset="-34"/>
              </a:rPr>
              <a:t>การจัดจ้างในสำนักงาน </a:t>
            </a:r>
            <a:br>
              <a:rPr lang="th-TH" b="1" dirty="0" smtClean="0">
                <a:solidFill>
                  <a:schemeClr val="accent2">
                    <a:lumMod val="50000"/>
                  </a:schemeClr>
                </a:solidFill>
                <a:effectLst>
                  <a:outerShdw blurRad="38100" dist="38100" dir="2700000" algn="tl">
                    <a:srgbClr val="000000">
                      <a:alpha val="43137"/>
                    </a:srgbClr>
                  </a:outerShdw>
                </a:effectLst>
                <a:latin typeface="TH Niramit AS" pitchFamily="2" charset="-34"/>
                <a:cs typeface="TH Niramit AS" pitchFamily="2" charset="-34"/>
              </a:rPr>
            </a:br>
            <a:r>
              <a:rPr lang="th-TH" b="1" dirty="0" smtClean="0">
                <a:solidFill>
                  <a:schemeClr val="accent2">
                    <a:lumMod val="50000"/>
                  </a:schemeClr>
                </a:solidFill>
                <a:effectLst>
                  <a:outerShdw blurRad="38100" dist="38100" dir="2700000" algn="tl">
                    <a:srgbClr val="000000">
                      <a:alpha val="43137"/>
                    </a:srgbClr>
                  </a:outerShdw>
                </a:effectLst>
                <a:latin typeface="TH Niramit AS" pitchFamily="2" charset="-34"/>
                <a:cs typeface="TH Niramit AS" pitchFamily="2" charset="-34"/>
              </a:rPr>
              <a:t>(</a:t>
            </a:r>
            <a:r>
              <a:rPr lang="en-US" b="1" dirty="0" smtClean="0">
                <a:solidFill>
                  <a:schemeClr val="accent2">
                    <a:lumMod val="50000"/>
                  </a:schemeClr>
                </a:solidFill>
                <a:effectLst>
                  <a:outerShdw blurRad="38100" dist="38100" dir="2700000" algn="tl">
                    <a:srgbClr val="000000">
                      <a:alpha val="43137"/>
                    </a:srgbClr>
                  </a:outerShdw>
                </a:effectLst>
                <a:latin typeface="TH Niramit AS" pitchFamily="2" charset="-34"/>
                <a:cs typeface="TH Niramit AS" pitchFamily="2" charset="-34"/>
              </a:rPr>
              <a:t>Green Procurement)</a:t>
            </a:r>
            <a:endParaRPr lang="th-TH" b="1" dirty="0" smtClean="0">
              <a:solidFill>
                <a:schemeClr val="accent2">
                  <a:lumMod val="50000"/>
                </a:schemeClr>
              </a:solidFill>
              <a:effectLst>
                <a:outerShdw blurRad="38100" dist="38100" dir="2700000" algn="tl">
                  <a:srgbClr val="000000">
                    <a:alpha val="43137"/>
                  </a:srgbClr>
                </a:outerShdw>
              </a:effectLst>
              <a:latin typeface="TH Niramit AS" pitchFamily="2" charset="-34"/>
              <a:cs typeface="TH Niramit AS" pitchFamily="2" charset="-34"/>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แผนภูมิ 5"/>
          <p:cNvGraphicFramePr>
            <a:graphicFrameLocks noGrp="1"/>
          </p:cNvGraphicFramePr>
          <p:nvPr/>
        </p:nvGraphicFramePr>
        <p:xfrm>
          <a:off x="187283" y="138337"/>
          <a:ext cx="11801517" cy="65672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itle 1"/>
          <p:cNvSpPr>
            <a:spLocks noGrp="1"/>
          </p:cNvSpPr>
          <p:nvPr>
            <p:ph type="title"/>
          </p:nvPr>
        </p:nvSpPr>
        <p:spPr>
          <a:xfrm>
            <a:off x="6276622" y="1134534"/>
            <a:ext cx="5915378" cy="5723466"/>
          </a:xfrm>
          <a:noFill/>
        </p:spPr>
        <p:txBody>
          <a:bodyPr>
            <a:noAutofit/>
          </a:bodyPr>
          <a:lstStyle/>
          <a:p>
            <a:pPr>
              <a:defRPr/>
            </a:pPr>
            <a:r>
              <a:rPr lang="th-TH" altLang="th-TH" sz="1900" b="1" dirty="0" smtClean="0">
                <a:solidFill>
                  <a:schemeClr val="tx1"/>
                </a:solidFill>
                <a:latin typeface="TH Niramit AS" panose="02000506000000020004" pitchFamily="2" charset="-34"/>
                <a:cs typeface="TH Niramit AS" panose="02000506000000020004" pitchFamily="2" charset="-34"/>
              </a:rPr>
              <a:t>สำนักงานอธิการบดีมีจัดซื้อสินค้าทั้งหมด  14  ประเภทสินค้า </a:t>
            </a:r>
            <a:br>
              <a:rPr lang="th-TH" altLang="th-TH" sz="1900" b="1" dirty="0" smtClean="0">
                <a:solidFill>
                  <a:schemeClr val="tx1"/>
                </a:solidFill>
                <a:latin typeface="TH Niramit AS" panose="02000506000000020004" pitchFamily="2" charset="-34"/>
                <a:cs typeface="TH Niramit AS" panose="02000506000000020004" pitchFamily="2" charset="-34"/>
              </a:rPr>
            </a:br>
            <a:r>
              <a:rPr lang="th-TH" altLang="th-TH" sz="1900" b="1" dirty="0" smtClean="0">
                <a:solidFill>
                  <a:schemeClr val="tx1"/>
                </a:solidFill>
                <a:latin typeface="TH Niramit AS" panose="02000506000000020004" pitchFamily="2" charset="-34"/>
                <a:cs typeface="TH Niramit AS" panose="02000506000000020004" pitchFamily="2" charset="-34"/>
              </a:rPr>
              <a:t>รวม 222 รายการ หรือประมาณ 2,262,263.44 บาท </a:t>
            </a:r>
            <a:br>
              <a:rPr lang="th-TH" altLang="th-TH" sz="1900" b="1" dirty="0" smtClean="0">
                <a:solidFill>
                  <a:schemeClr val="tx1"/>
                </a:solidFill>
                <a:latin typeface="TH Niramit AS" panose="02000506000000020004" pitchFamily="2" charset="-34"/>
                <a:cs typeface="TH Niramit AS" panose="02000506000000020004" pitchFamily="2" charset="-34"/>
              </a:rPr>
            </a:br>
            <a:r>
              <a:rPr lang="th-TH" altLang="th-TH" sz="1900" b="1" u="dbl" dirty="0" smtClean="0">
                <a:solidFill>
                  <a:schemeClr val="tx1"/>
                </a:solidFill>
                <a:latin typeface="TH Niramit AS" panose="02000506000000020004" pitchFamily="2" charset="-34"/>
                <a:cs typeface="TH Niramit AS" panose="02000506000000020004" pitchFamily="2" charset="-34"/>
              </a:rPr>
              <a:t>คิดเป็น 87.74</a:t>
            </a:r>
            <a:r>
              <a:rPr lang="en-US" altLang="th-TH" sz="1900" b="1" u="dbl" dirty="0" smtClean="0">
                <a:solidFill>
                  <a:schemeClr val="tx1"/>
                </a:solidFill>
                <a:latin typeface="TH Niramit AS" panose="02000506000000020004" pitchFamily="2" charset="-34"/>
                <a:cs typeface="TH Niramit AS" panose="02000506000000020004" pitchFamily="2" charset="-34"/>
              </a:rPr>
              <a:t>%</a:t>
            </a:r>
            <a:r>
              <a:rPr lang="th-TH" altLang="th-TH" sz="1900" b="1" u="dbl" dirty="0" smtClean="0">
                <a:solidFill>
                  <a:schemeClr val="tx1"/>
                </a:solidFill>
                <a:latin typeface="TH Niramit AS" panose="02000506000000020004" pitchFamily="2" charset="-34"/>
                <a:cs typeface="TH Niramit AS" panose="02000506000000020004" pitchFamily="2" charset="-34"/>
              </a:rPr>
              <a:t> ของการจัดซื้อจัดจ้างทั้งหมด</a:t>
            </a:r>
            <a:r>
              <a:rPr lang="th-TH" altLang="th-TH" sz="1900" b="1" dirty="0" smtClean="0">
                <a:solidFill>
                  <a:schemeClr val="tx1"/>
                </a:solidFill>
                <a:latin typeface="TH Niramit AS" panose="02000506000000020004" pitchFamily="2" charset="-34"/>
                <a:cs typeface="TH Niramit AS" panose="02000506000000020004" pitchFamily="2" charset="-34"/>
              </a:rPr>
              <a:t> ประกอบด้วย</a:t>
            </a:r>
            <a:br>
              <a:rPr lang="th-TH" altLang="th-TH" sz="1900" b="1" dirty="0" smtClean="0">
                <a:solidFill>
                  <a:schemeClr val="tx1"/>
                </a:solidFill>
                <a:latin typeface="TH Niramit AS" panose="02000506000000020004" pitchFamily="2" charset="-34"/>
                <a:cs typeface="TH Niramit AS" panose="02000506000000020004" pitchFamily="2" charset="-34"/>
              </a:rPr>
            </a:br>
            <a:r>
              <a:rPr lang="th-TH" altLang="th-TH" sz="1900" dirty="0" smtClean="0">
                <a:solidFill>
                  <a:schemeClr val="tx1"/>
                </a:solidFill>
                <a:latin typeface="TH Niramit AS" panose="02000506000000020004" pitchFamily="2" charset="-34"/>
                <a:cs typeface="TH Niramit AS" panose="02000506000000020004" pitchFamily="2" charset="-34"/>
              </a:rPr>
              <a:t>1</a:t>
            </a:r>
            <a:r>
              <a:rPr lang="th-TH" altLang="th-TH" sz="1900" b="1" dirty="0" smtClean="0">
                <a:solidFill>
                  <a:schemeClr val="tx1"/>
                </a:solidFill>
                <a:latin typeface="TH Niramit AS" panose="02000506000000020004" pitchFamily="2" charset="-34"/>
                <a:cs typeface="TH Niramit AS" panose="02000506000000020004" pitchFamily="2" charset="-34"/>
              </a:rPr>
              <a:t>. </a:t>
            </a:r>
            <a:r>
              <a:rPr lang="th-TH" altLang="th-TH" sz="1900" dirty="0" smtClean="0">
                <a:solidFill>
                  <a:schemeClr val="tx1"/>
                </a:solidFill>
                <a:latin typeface="TH Niramit AS" panose="02000506000000020004" pitchFamily="2" charset="-34"/>
                <a:cs typeface="TH Niramit AS" panose="02000506000000020004" pitchFamily="2" charset="-34"/>
              </a:rPr>
              <a:t>กระดาษถ่ายเอกสาร 	มี 14 รายการ </a:t>
            </a:r>
            <a:r>
              <a:rPr lang="th-TH" sz="1900" dirty="0" smtClean="0">
                <a:solidFill>
                  <a:schemeClr val="tx1">
                    <a:lumMod val="95000"/>
                    <a:lumOff val="5000"/>
                  </a:schemeClr>
                </a:solidFill>
                <a:latin typeface="TH Niramit AS" pitchFamily="2" charset="-34"/>
                <a:cs typeface="TH Niramit AS" pitchFamily="2" charset="-34"/>
              </a:rPr>
              <a:t>มูลค่าการจัดซื้อ  282,200 บาท </a:t>
            </a:r>
            <a:r>
              <a:rPr lang="th-TH" altLang="th-TH" sz="1900" dirty="0" smtClean="0">
                <a:solidFill>
                  <a:schemeClr val="tx1"/>
                </a:solidFill>
                <a:latin typeface="TH Niramit AS" panose="02000506000000020004" pitchFamily="2" charset="-34"/>
                <a:cs typeface="TH Niramit AS" panose="02000506000000020004" pitchFamily="2" charset="-34"/>
              </a:rPr>
              <a:t/>
            </a:r>
            <a:br>
              <a:rPr lang="th-TH" altLang="th-TH" sz="1900" dirty="0" smtClean="0">
                <a:solidFill>
                  <a:schemeClr val="tx1"/>
                </a:solidFill>
                <a:latin typeface="TH Niramit AS" panose="02000506000000020004" pitchFamily="2" charset="-34"/>
                <a:cs typeface="TH Niramit AS" panose="02000506000000020004" pitchFamily="2" charset="-34"/>
              </a:rPr>
            </a:br>
            <a:r>
              <a:rPr lang="th-TH" altLang="th-TH" sz="1900" dirty="0" smtClean="0">
                <a:solidFill>
                  <a:schemeClr val="tx1"/>
                </a:solidFill>
                <a:latin typeface="TH Niramit AS" panose="02000506000000020004" pitchFamily="2" charset="-34"/>
                <a:cs typeface="TH Niramit AS" panose="02000506000000020004" pitchFamily="2" charset="-34"/>
              </a:rPr>
              <a:t>2. กระดาษชำระ 		มี 2 รายการ</a:t>
            </a:r>
            <a:br>
              <a:rPr lang="th-TH" altLang="th-TH" sz="1900" dirty="0" smtClean="0">
                <a:solidFill>
                  <a:schemeClr val="tx1"/>
                </a:solidFill>
                <a:latin typeface="TH Niramit AS" panose="02000506000000020004" pitchFamily="2" charset="-34"/>
                <a:cs typeface="TH Niramit AS" panose="02000506000000020004" pitchFamily="2" charset="-34"/>
              </a:rPr>
            </a:br>
            <a:r>
              <a:rPr lang="th-TH" altLang="th-TH" sz="1900" dirty="0" smtClean="0">
                <a:solidFill>
                  <a:schemeClr val="tx1"/>
                </a:solidFill>
                <a:latin typeface="TH Niramit AS" panose="02000506000000020004" pitchFamily="2" charset="-34"/>
                <a:cs typeface="TH Niramit AS" panose="02000506000000020004" pitchFamily="2" charset="-34"/>
              </a:rPr>
              <a:t>3. ซองบรรจุภัณฑ์ 		มี 9 รายการ</a:t>
            </a:r>
            <a:br>
              <a:rPr lang="th-TH" altLang="th-TH" sz="1900" dirty="0" smtClean="0">
                <a:solidFill>
                  <a:schemeClr val="tx1"/>
                </a:solidFill>
                <a:latin typeface="TH Niramit AS" panose="02000506000000020004" pitchFamily="2" charset="-34"/>
                <a:cs typeface="TH Niramit AS" panose="02000506000000020004" pitchFamily="2" charset="-34"/>
              </a:rPr>
            </a:br>
            <a:r>
              <a:rPr lang="th-TH" altLang="th-TH" sz="1900" dirty="0" smtClean="0">
                <a:solidFill>
                  <a:schemeClr val="tx1"/>
                </a:solidFill>
                <a:latin typeface="TH Niramit AS" panose="02000506000000020004" pitchFamily="2" charset="-34"/>
                <a:cs typeface="TH Niramit AS" panose="02000506000000020004" pitchFamily="2" charset="-34"/>
              </a:rPr>
              <a:t>4. แฟ้มเอกสาร 		มี 9 รายการ</a:t>
            </a:r>
            <a:br>
              <a:rPr lang="th-TH" altLang="th-TH" sz="1900" dirty="0" smtClean="0">
                <a:solidFill>
                  <a:schemeClr val="tx1"/>
                </a:solidFill>
                <a:latin typeface="TH Niramit AS" panose="02000506000000020004" pitchFamily="2" charset="-34"/>
                <a:cs typeface="TH Niramit AS" panose="02000506000000020004" pitchFamily="2" charset="-34"/>
              </a:rPr>
            </a:br>
            <a:r>
              <a:rPr lang="th-TH" altLang="th-TH" sz="1900" dirty="0" smtClean="0">
                <a:solidFill>
                  <a:schemeClr val="tx1"/>
                </a:solidFill>
                <a:latin typeface="TH Niramit AS" panose="02000506000000020004" pitchFamily="2" charset="-34"/>
                <a:cs typeface="TH Niramit AS" panose="02000506000000020004" pitchFamily="2" charset="-34"/>
              </a:rPr>
              <a:t>5. กล่องใส่เอกสาร 		มี 3 รายการ</a:t>
            </a:r>
            <a:br>
              <a:rPr lang="th-TH" altLang="th-TH" sz="1900" dirty="0" smtClean="0">
                <a:solidFill>
                  <a:schemeClr val="tx1"/>
                </a:solidFill>
                <a:latin typeface="TH Niramit AS" panose="02000506000000020004" pitchFamily="2" charset="-34"/>
                <a:cs typeface="TH Niramit AS" panose="02000506000000020004" pitchFamily="2" charset="-34"/>
              </a:rPr>
            </a:br>
            <a:r>
              <a:rPr lang="th-TH" altLang="th-TH" sz="1900" dirty="0" smtClean="0">
                <a:solidFill>
                  <a:schemeClr val="tx1"/>
                </a:solidFill>
                <a:latin typeface="TH Niramit AS" panose="02000506000000020004" pitchFamily="2" charset="-34"/>
                <a:cs typeface="TH Niramit AS" panose="02000506000000020004" pitchFamily="2" charset="-34"/>
              </a:rPr>
              <a:t>6. ปากกาไวท์บอร์ด 	มี 3 รายการ</a:t>
            </a:r>
            <a:r>
              <a:rPr lang="en-US" altLang="th-TH" sz="1900" dirty="0" smtClean="0">
                <a:solidFill>
                  <a:schemeClr val="tx1"/>
                </a:solidFill>
                <a:latin typeface="TH Niramit AS" panose="02000506000000020004" pitchFamily="2" charset="-34"/>
                <a:cs typeface="TH Niramit AS" panose="02000506000000020004" pitchFamily="2" charset="-34"/>
              </a:rPr>
              <a:t/>
            </a:r>
            <a:br>
              <a:rPr lang="en-US" altLang="th-TH" sz="1900" dirty="0" smtClean="0">
                <a:solidFill>
                  <a:schemeClr val="tx1"/>
                </a:solidFill>
                <a:latin typeface="TH Niramit AS" panose="02000506000000020004" pitchFamily="2" charset="-34"/>
                <a:cs typeface="TH Niramit AS" panose="02000506000000020004" pitchFamily="2" charset="-34"/>
              </a:rPr>
            </a:br>
            <a:r>
              <a:rPr lang="th-TH" altLang="th-TH" sz="1900" dirty="0" smtClean="0">
                <a:solidFill>
                  <a:schemeClr val="tx1"/>
                </a:solidFill>
                <a:latin typeface="TH Niramit AS" panose="02000506000000020004" pitchFamily="2" charset="-34"/>
                <a:cs typeface="TH Niramit AS" panose="02000506000000020004" pitchFamily="2" charset="-34"/>
              </a:rPr>
              <a:t>7. ผลิตภัณฑ์ลบคำผิด 	มี 1 รายการ</a:t>
            </a:r>
            <a:br>
              <a:rPr lang="th-TH" altLang="th-TH" sz="1900" dirty="0" smtClean="0">
                <a:solidFill>
                  <a:schemeClr val="tx1"/>
                </a:solidFill>
                <a:latin typeface="TH Niramit AS" panose="02000506000000020004" pitchFamily="2" charset="-34"/>
                <a:cs typeface="TH Niramit AS" panose="02000506000000020004" pitchFamily="2" charset="-34"/>
              </a:rPr>
            </a:br>
            <a:r>
              <a:rPr lang="th-TH" altLang="th-TH" sz="1900" dirty="0" smtClean="0">
                <a:solidFill>
                  <a:schemeClr val="tx1"/>
                </a:solidFill>
                <a:latin typeface="TH Niramit AS" panose="02000506000000020004" pitchFamily="2" charset="-34"/>
                <a:cs typeface="TH Niramit AS" panose="02000506000000020004" pitchFamily="2" charset="-34"/>
              </a:rPr>
              <a:t>8. แบตเตอรี่ปฐมภูมิ 	มี </a:t>
            </a:r>
            <a:r>
              <a:rPr lang="th-TH" altLang="th-TH" sz="1900" dirty="0">
                <a:solidFill>
                  <a:schemeClr val="tx1"/>
                </a:solidFill>
                <a:latin typeface="TH Niramit AS" panose="02000506000000020004" pitchFamily="2" charset="-34"/>
                <a:cs typeface="TH Niramit AS" panose="02000506000000020004" pitchFamily="2" charset="-34"/>
              </a:rPr>
              <a:t>5</a:t>
            </a:r>
            <a:r>
              <a:rPr lang="th-TH" altLang="th-TH" sz="1900" dirty="0" smtClean="0">
                <a:solidFill>
                  <a:schemeClr val="tx1"/>
                </a:solidFill>
                <a:latin typeface="TH Niramit AS" panose="02000506000000020004" pitchFamily="2" charset="-34"/>
                <a:cs typeface="TH Niramit AS" panose="02000506000000020004" pitchFamily="2" charset="-34"/>
              </a:rPr>
              <a:t> รายการ</a:t>
            </a:r>
            <a:br>
              <a:rPr lang="th-TH" altLang="th-TH" sz="1900" dirty="0" smtClean="0">
                <a:solidFill>
                  <a:schemeClr val="tx1"/>
                </a:solidFill>
                <a:latin typeface="TH Niramit AS" panose="02000506000000020004" pitchFamily="2" charset="-34"/>
                <a:cs typeface="TH Niramit AS" panose="02000506000000020004" pitchFamily="2" charset="-34"/>
              </a:rPr>
            </a:br>
            <a:r>
              <a:rPr lang="th-TH" altLang="th-TH" sz="1900" dirty="0" smtClean="0">
                <a:solidFill>
                  <a:schemeClr val="tx1"/>
                </a:solidFill>
                <a:latin typeface="TH Niramit AS" panose="02000506000000020004" pitchFamily="2" charset="-34"/>
                <a:cs typeface="TH Niramit AS" panose="02000506000000020004" pitchFamily="2" charset="-34"/>
              </a:rPr>
              <a:t>9. ตลับหมึก 			มี 13 </a:t>
            </a:r>
            <a:r>
              <a:rPr lang="th-TH" altLang="th-TH" sz="1900" dirty="0" smtClean="0">
                <a:solidFill>
                  <a:schemeClr val="tx1">
                    <a:lumMod val="95000"/>
                    <a:lumOff val="5000"/>
                  </a:schemeClr>
                </a:solidFill>
                <a:latin typeface="TH Niramit AS" panose="02000506000000020004" pitchFamily="2" charset="-34"/>
                <a:cs typeface="TH Niramit AS" panose="02000506000000020004" pitchFamily="2" charset="-34"/>
              </a:rPr>
              <a:t>รายการ</a:t>
            </a:r>
            <a:r>
              <a:rPr lang="th-TH" sz="1900" dirty="0" smtClean="0">
                <a:solidFill>
                  <a:schemeClr val="tx1">
                    <a:lumMod val="95000"/>
                    <a:lumOff val="5000"/>
                  </a:schemeClr>
                </a:solidFill>
                <a:latin typeface="TH Niramit AS" pitchFamily="2" charset="-34"/>
                <a:cs typeface="TH Niramit AS" pitchFamily="2" charset="-34"/>
              </a:rPr>
              <a:t> มูลค่าการจัดซื้อ 444,076 บาท </a:t>
            </a:r>
            <a:r>
              <a:rPr lang="th-TH" altLang="th-TH" sz="1900" dirty="0" smtClean="0">
                <a:solidFill>
                  <a:schemeClr val="tx1">
                    <a:lumMod val="95000"/>
                    <a:lumOff val="5000"/>
                  </a:schemeClr>
                </a:solidFill>
                <a:latin typeface="TH Niramit AS" panose="02000506000000020004" pitchFamily="2" charset="-34"/>
                <a:cs typeface="TH Niramit AS" panose="02000506000000020004" pitchFamily="2" charset="-34"/>
              </a:rPr>
              <a:t/>
            </a:r>
            <a:br>
              <a:rPr lang="th-TH" altLang="th-TH" sz="1900" dirty="0" smtClean="0">
                <a:solidFill>
                  <a:schemeClr val="tx1">
                    <a:lumMod val="95000"/>
                    <a:lumOff val="5000"/>
                  </a:schemeClr>
                </a:solidFill>
                <a:latin typeface="TH Niramit AS" panose="02000506000000020004" pitchFamily="2" charset="-34"/>
                <a:cs typeface="TH Niramit AS" panose="02000506000000020004" pitchFamily="2" charset="-34"/>
              </a:rPr>
            </a:br>
            <a:r>
              <a:rPr lang="th-TH" altLang="th-TH" sz="1900" dirty="0" smtClean="0">
                <a:solidFill>
                  <a:schemeClr val="tx1"/>
                </a:solidFill>
                <a:latin typeface="TH Niramit AS" panose="02000506000000020004" pitchFamily="2" charset="-34"/>
                <a:cs typeface="TH Niramit AS" panose="02000506000000020004" pitchFamily="2" charset="-34"/>
              </a:rPr>
              <a:t>10 วัสดุคอมพิวเตอร์  	มี 5 รายการ</a:t>
            </a:r>
            <a:br>
              <a:rPr lang="th-TH" altLang="th-TH" sz="1900" dirty="0" smtClean="0">
                <a:solidFill>
                  <a:schemeClr val="tx1"/>
                </a:solidFill>
                <a:latin typeface="TH Niramit AS" panose="02000506000000020004" pitchFamily="2" charset="-34"/>
                <a:cs typeface="TH Niramit AS" panose="02000506000000020004" pitchFamily="2" charset="-34"/>
              </a:rPr>
            </a:br>
            <a:r>
              <a:rPr lang="th-TH" altLang="th-TH" sz="1900" dirty="0" smtClean="0">
                <a:solidFill>
                  <a:schemeClr val="tx1"/>
                </a:solidFill>
                <a:latin typeface="TH Niramit AS" panose="02000506000000020004" pitchFamily="2" charset="-34"/>
                <a:cs typeface="TH Niramit AS" panose="02000506000000020004" pitchFamily="2" charset="-34"/>
              </a:rPr>
              <a:t>11. วัสดุก่อสร้าง 		มี 26 รายการ</a:t>
            </a:r>
            <a:br>
              <a:rPr lang="th-TH" altLang="th-TH" sz="1900" dirty="0" smtClean="0">
                <a:solidFill>
                  <a:schemeClr val="tx1"/>
                </a:solidFill>
                <a:latin typeface="TH Niramit AS" panose="02000506000000020004" pitchFamily="2" charset="-34"/>
                <a:cs typeface="TH Niramit AS" panose="02000506000000020004" pitchFamily="2" charset="-34"/>
              </a:rPr>
            </a:br>
            <a:r>
              <a:rPr lang="th-TH" altLang="th-TH" sz="1900" dirty="0" smtClean="0">
                <a:solidFill>
                  <a:schemeClr val="tx1"/>
                </a:solidFill>
                <a:latin typeface="TH Niramit AS" panose="02000506000000020004" pitchFamily="2" charset="-34"/>
                <a:cs typeface="TH Niramit AS" panose="02000506000000020004" pitchFamily="2" charset="-34"/>
              </a:rPr>
              <a:t>12. วัสดุไฟฟ้า</a:t>
            </a:r>
            <a:r>
              <a:rPr lang="en-US" altLang="th-TH" sz="1900" dirty="0" smtClean="0">
                <a:solidFill>
                  <a:schemeClr val="tx1"/>
                </a:solidFill>
                <a:latin typeface="TH Niramit AS" panose="02000506000000020004" pitchFamily="2" charset="-34"/>
                <a:cs typeface="TH Niramit AS" panose="02000506000000020004" pitchFamily="2" charset="-34"/>
              </a:rPr>
              <a:t> </a:t>
            </a:r>
            <a:r>
              <a:rPr lang="th-TH" altLang="th-TH" sz="1900" dirty="0" smtClean="0">
                <a:solidFill>
                  <a:schemeClr val="tx1"/>
                </a:solidFill>
                <a:latin typeface="TH Niramit AS" panose="02000506000000020004" pitchFamily="2" charset="-34"/>
                <a:cs typeface="TH Niramit AS" panose="02000506000000020004" pitchFamily="2" charset="-34"/>
              </a:rPr>
              <a:t>		มี</a:t>
            </a:r>
            <a:r>
              <a:rPr lang="en-US" altLang="th-TH" sz="1900" dirty="0" smtClean="0">
                <a:solidFill>
                  <a:schemeClr val="tx1"/>
                </a:solidFill>
                <a:latin typeface="TH Niramit AS" panose="02000506000000020004" pitchFamily="2" charset="-34"/>
                <a:cs typeface="TH Niramit AS" panose="02000506000000020004" pitchFamily="2" charset="-34"/>
              </a:rPr>
              <a:t> </a:t>
            </a:r>
            <a:r>
              <a:rPr lang="th-TH" altLang="th-TH" sz="1900" dirty="0" smtClean="0">
                <a:solidFill>
                  <a:schemeClr val="tx1"/>
                </a:solidFill>
                <a:latin typeface="TH Niramit AS" panose="02000506000000020004" pitchFamily="2" charset="-34"/>
                <a:cs typeface="TH Niramit AS" panose="02000506000000020004" pitchFamily="2" charset="-34"/>
              </a:rPr>
              <a:t>19 รายการ</a:t>
            </a:r>
            <a:br>
              <a:rPr lang="th-TH" altLang="th-TH" sz="1900" dirty="0" smtClean="0">
                <a:solidFill>
                  <a:schemeClr val="tx1"/>
                </a:solidFill>
                <a:latin typeface="TH Niramit AS" panose="02000506000000020004" pitchFamily="2" charset="-34"/>
                <a:cs typeface="TH Niramit AS" panose="02000506000000020004" pitchFamily="2" charset="-34"/>
              </a:rPr>
            </a:br>
            <a:r>
              <a:rPr lang="th-TH" altLang="th-TH" sz="1900" dirty="0" smtClean="0">
                <a:solidFill>
                  <a:schemeClr val="tx1"/>
                </a:solidFill>
                <a:latin typeface="TH Niramit AS" panose="02000506000000020004" pitchFamily="2" charset="-34"/>
                <a:cs typeface="TH Niramit AS" panose="02000506000000020004" pitchFamily="2" charset="-34"/>
              </a:rPr>
              <a:t>13. ค่าถ่ายเอกสาร (</a:t>
            </a:r>
            <a:r>
              <a:rPr lang="th-TH" altLang="th-TH" sz="1900" dirty="0" err="1" smtClean="0">
                <a:solidFill>
                  <a:schemeClr val="tx1"/>
                </a:solidFill>
                <a:latin typeface="TH Niramit AS" panose="02000506000000020004" pitchFamily="2" charset="-34"/>
                <a:cs typeface="TH Niramit AS" panose="02000506000000020004" pitchFamily="2" charset="-34"/>
              </a:rPr>
              <a:t>มิตเตอร์</a:t>
            </a:r>
            <a:r>
              <a:rPr lang="th-TH" altLang="th-TH" sz="1900" dirty="0" smtClean="0">
                <a:solidFill>
                  <a:schemeClr val="tx1"/>
                </a:solidFill>
                <a:latin typeface="TH Niramit AS" panose="02000506000000020004" pitchFamily="2" charset="-34"/>
                <a:cs typeface="TH Niramit AS" panose="02000506000000020004" pitchFamily="2" charset="-34"/>
              </a:rPr>
              <a:t>) มี 14 รายการ </a:t>
            </a:r>
            <a:r>
              <a:rPr lang="th-TH" sz="1900" dirty="0" smtClean="0">
                <a:solidFill>
                  <a:schemeClr val="tx1">
                    <a:lumMod val="95000"/>
                    <a:lumOff val="5000"/>
                  </a:schemeClr>
                </a:solidFill>
                <a:latin typeface="TH Niramit AS" pitchFamily="2" charset="-34"/>
                <a:cs typeface="TH Niramit AS" pitchFamily="2" charset="-34"/>
              </a:rPr>
              <a:t>มูลค่าการจัดซื้อ 777,175.64 บาท </a:t>
            </a:r>
            <a:r>
              <a:rPr lang="th-TH" altLang="th-TH" sz="1900" dirty="0" smtClean="0">
                <a:solidFill>
                  <a:schemeClr val="tx1"/>
                </a:solidFill>
                <a:latin typeface="TH Niramit AS" panose="02000506000000020004" pitchFamily="2" charset="-34"/>
                <a:cs typeface="TH Niramit AS" panose="02000506000000020004" pitchFamily="2" charset="-34"/>
              </a:rPr>
              <a:t/>
            </a:r>
            <a:br>
              <a:rPr lang="th-TH" altLang="th-TH" sz="1900" dirty="0" smtClean="0">
                <a:solidFill>
                  <a:schemeClr val="tx1"/>
                </a:solidFill>
                <a:latin typeface="TH Niramit AS" panose="02000506000000020004" pitchFamily="2" charset="-34"/>
                <a:cs typeface="TH Niramit AS" panose="02000506000000020004" pitchFamily="2" charset="-34"/>
              </a:rPr>
            </a:br>
            <a:r>
              <a:rPr lang="th-TH" altLang="th-TH" sz="1900" dirty="0" smtClean="0">
                <a:solidFill>
                  <a:schemeClr val="tx1"/>
                </a:solidFill>
                <a:latin typeface="TH Niramit AS" panose="02000506000000020004" pitchFamily="2" charset="-34"/>
                <a:cs typeface="TH Niramit AS" panose="02000506000000020004" pitchFamily="2" charset="-34"/>
              </a:rPr>
              <a:t>14. วัสดุสำนักงาน</a:t>
            </a:r>
            <a:r>
              <a:rPr lang="en-US" altLang="th-TH" sz="1900" dirty="0" smtClean="0">
                <a:solidFill>
                  <a:schemeClr val="tx1"/>
                </a:solidFill>
                <a:latin typeface="TH Niramit AS" panose="02000506000000020004" pitchFamily="2" charset="-34"/>
                <a:cs typeface="TH Niramit AS" panose="02000506000000020004" pitchFamily="2" charset="-34"/>
              </a:rPr>
              <a:t> </a:t>
            </a:r>
            <a:r>
              <a:rPr lang="th-TH" altLang="th-TH" sz="1900" dirty="0" smtClean="0">
                <a:solidFill>
                  <a:schemeClr val="tx1"/>
                </a:solidFill>
                <a:latin typeface="TH Niramit AS" panose="02000506000000020004" pitchFamily="2" charset="-34"/>
                <a:cs typeface="TH Niramit AS" panose="02000506000000020004" pitchFamily="2" charset="-34"/>
              </a:rPr>
              <a:t>		มี </a:t>
            </a:r>
            <a:r>
              <a:rPr lang="en-US" altLang="th-TH" sz="1900" dirty="0" smtClean="0">
                <a:solidFill>
                  <a:schemeClr val="tx1"/>
                </a:solidFill>
                <a:latin typeface="TH Niramit AS" panose="02000506000000020004" pitchFamily="2" charset="-34"/>
                <a:cs typeface="TH Niramit AS" panose="02000506000000020004" pitchFamily="2" charset="-34"/>
              </a:rPr>
              <a:t>99 </a:t>
            </a:r>
            <a:r>
              <a:rPr lang="th-TH" altLang="th-TH" sz="1900" dirty="0" smtClean="0">
                <a:solidFill>
                  <a:schemeClr val="tx1"/>
                </a:solidFill>
                <a:latin typeface="TH Niramit AS" panose="02000506000000020004" pitchFamily="2" charset="-34"/>
                <a:cs typeface="TH Niramit AS" panose="02000506000000020004" pitchFamily="2" charset="-34"/>
              </a:rPr>
              <a:t>รายการ</a:t>
            </a:r>
            <a:br>
              <a:rPr lang="th-TH" altLang="th-TH" sz="1900" dirty="0" smtClean="0">
                <a:solidFill>
                  <a:schemeClr val="tx1"/>
                </a:solidFill>
                <a:latin typeface="TH Niramit AS" panose="02000506000000020004" pitchFamily="2" charset="-34"/>
                <a:cs typeface="TH Niramit AS" panose="02000506000000020004" pitchFamily="2" charset="-34"/>
              </a:rPr>
            </a:br>
            <a:r>
              <a:rPr lang="th-TH" altLang="th-TH" sz="1900" b="1" dirty="0" smtClean="0">
                <a:solidFill>
                  <a:schemeClr val="tx1"/>
                </a:solidFill>
                <a:latin typeface="TH Niramit AS" panose="02000506000000020004" pitchFamily="2" charset="-34"/>
                <a:cs typeface="TH Niramit AS" panose="02000506000000020004" pitchFamily="2" charset="-34"/>
              </a:rPr>
              <a:t>จัดเป็นสินค้าที่เป็นมิตรต่อสิ่งแวดล้อม 190 รายการ เป็นเงิน 2,227,578.44 บาท</a:t>
            </a:r>
            <a:r>
              <a:rPr lang="th-TH" altLang="th-TH" sz="1900" dirty="0" smtClean="0">
                <a:solidFill>
                  <a:schemeClr val="tx1"/>
                </a:solidFill>
                <a:latin typeface="TH Niramit AS" panose="02000506000000020004" pitchFamily="2" charset="-34"/>
                <a:cs typeface="TH Niramit AS" panose="02000506000000020004" pitchFamily="2" charset="-34"/>
              </a:rPr>
              <a:t/>
            </a:r>
            <a:br>
              <a:rPr lang="th-TH" altLang="th-TH" sz="1900" dirty="0" smtClean="0">
                <a:solidFill>
                  <a:schemeClr val="tx1"/>
                </a:solidFill>
                <a:latin typeface="TH Niramit AS" panose="02000506000000020004" pitchFamily="2" charset="-34"/>
                <a:cs typeface="TH Niramit AS" panose="02000506000000020004" pitchFamily="2" charset="-34"/>
              </a:rPr>
            </a:br>
            <a:r>
              <a:rPr lang="th-TH" altLang="th-TH" sz="1900" b="1" dirty="0" smtClean="0">
                <a:solidFill>
                  <a:schemeClr val="tx1"/>
                </a:solidFill>
                <a:latin typeface="TH Niramit AS" panose="02000506000000020004" pitchFamily="2" charset="-34"/>
                <a:cs typeface="TH Niramit AS" panose="02000506000000020004" pitchFamily="2" charset="-34"/>
              </a:rPr>
              <a:t>จัดซื้อสินค้าทั่วไป 32 รายการ เป็นเงิน 34,685 บาท</a:t>
            </a:r>
            <a:r>
              <a:rPr lang="th-TH" altLang="th-TH" sz="1900" dirty="0" smtClean="0">
                <a:solidFill>
                  <a:schemeClr val="tx1"/>
                </a:solidFill>
                <a:latin typeface="TH Niramit AS" panose="02000506000000020004" pitchFamily="2" charset="-34"/>
                <a:cs typeface="TH Niramit AS" panose="02000506000000020004" pitchFamily="2" charset="-34"/>
              </a:rPr>
              <a:t/>
            </a:r>
            <a:br>
              <a:rPr lang="th-TH" altLang="th-TH" sz="1900" dirty="0" smtClean="0">
                <a:solidFill>
                  <a:schemeClr val="tx1"/>
                </a:solidFill>
                <a:latin typeface="TH Niramit AS" panose="02000506000000020004" pitchFamily="2" charset="-34"/>
                <a:cs typeface="TH Niramit AS" panose="02000506000000020004" pitchFamily="2" charset="-34"/>
              </a:rPr>
            </a:br>
            <a:endParaRPr lang="th-TH" altLang="th-TH" sz="1900" dirty="0" smtClean="0">
              <a:solidFill>
                <a:schemeClr val="tx1"/>
              </a:solidFill>
              <a:latin typeface="TH Niramit AS" panose="02000506000000020004" pitchFamily="2" charset="-34"/>
              <a:cs typeface="TH Niramit AS" panose="02000506000000020004" pitchFamily="2" charset="-34"/>
            </a:endParaRPr>
          </a:p>
        </p:txBody>
      </p:sp>
      <p:graphicFrame>
        <p:nvGraphicFramePr>
          <p:cNvPr id="15" name="แผนภูมิ 14"/>
          <p:cNvGraphicFramePr>
            <a:graphicFrameLocks noGrp="1"/>
          </p:cNvGraphicFramePr>
          <p:nvPr/>
        </p:nvGraphicFramePr>
        <p:xfrm>
          <a:off x="158044" y="0"/>
          <a:ext cx="9200444" cy="6858000"/>
        </p:xfrm>
        <a:graphic>
          <a:graphicData uri="http://schemas.openxmlformats.org/drawingml/2006/chart">
            <c:chart xmlns:c="http://schemas.openxmlformats.org/drawingml/2006/chart" xmlns:r="http://schemas.openxmlformats.org/officeDocument/2006/relationships" r:id="rId2"/>
          </a:graphicData>
        </a:graphic>
      </p:graphicFrame>
      <p:sp>
        <p:nvSpPr>
          <p:cNvPr id="16" name="ดาว 5 แฉก 15"/>
          <p:cNvSpPr/>
          <p:nvPr/>
        </p:nvSpPr>
        <p:spPr>
          <a:xfrm>
            <a:off x="11571111" y="5418666"/>
            <a:ext cx="395112" cy="327378"/>
          </a:xfrm>
          <a:prstGeom prst="star5">
            <a:avLst/>
          </a:prstGeom>
          <a:solidFill>
            <a:srgbClr val="FF0000">
              <a:alpha val="4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7" name="ดาว 5 แฉก 16"/>
          <p:cNvSpPr/>
          <p:nvPr/>
        </p:nvSpPr>
        <p:spPr>
          <a:xfrm>
            <a:off x="11430002" y="2015066"/>
            <a:ext cx="395112" cy="327378"/>
          </a:xfrm>
          <a:prstGeom prst="star5">
            <a:avLst/>
          </a:prstGeom>
          <a:solidFill>
            <a:srgbClr val="FF0000">
              <a:alpha val="4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8" name="ดาว 5 แฉก 17"/>
          <p:cNvSpPr/>
          <p:nvPr/>
        </p:nvSpPr>
        <p:spPr>
          <a:xfrm>
            <a:off x="11655778" y="2003778"/>
            <a:ext cx="395112" cy="327378"/>
          </a:xfrm>
          <a:prstGeom prst="star5">
            <a:avLst/>
          </a:prstGeom>
          <a:solidFill>
            <a:srgbClr val="FF0000">
              <a:alpha val="4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9" name="ดาว 5 แฉก 18"/>
          <p:cNvSpPr/>
          <p:nvPr/>
        </p:nvSpPr>
        <p:spPr>
          <a:xfrm>
            <a:off x="11232446" y="2009421"/>
            <a:ext cx="395112" cy="327378"/>
          </a:xfrm>
          <a:prstGeom prst="star5">
            <a:avLst/>
          </a:prstGeom>
          <a:solidFill>
            <a:srgbClr val="FF0000">
              <a:alpha val="4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0" name="ดาว 5 แฉก 19"/>
          <p:cNvSpPr/>
          <p:nvPr/>
        </p:nvSpPr>
        <p:spPr>
          <a:xfrm>
            <a:off x="11192935" y="4340577"/>
            <a:ext cx="395112" cy="327378"/>
          </a:xfrm>
          <a:prstGeom prst="star5">
            <a:avLst/>
          </a:prstGeom>
          <a:solidFill>
            <a:srgbClr val="FF0000">
              <a:alpha val="4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1" name="ดาว 5 แฉก 20"/>
          <p:cNvSpPr/>
          <p:nvPr/>
        </p:nvSpPr>
        <p:spPr>
          <a:xfrm>
            <a:off x="11407425" y="4329288"/>
            <a:ext cx="395112" cy="327378"/>
          </a:xfrm>
          <a:prstGeom prst="star5">
            <a:avLst/>
          </a:prstGeom>
          <a:solidFill>
            <a:srgbClr val="FF0000">
              <a:alpha val="4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itle 1"/>
          <p:cNvSpPr>
            <a:spLocks noGrp="1"/>
          </p:cNvSpPr>
          <p:nvPr>
            <p:ph type="title"/>
          </p:nvPr>
        </p:nvSpPr>
        <p:spPr>
          <a:xfrm>
            <a:off x="6524978" y="1264357"/>
            <a:ext cx="5667022" cy="5593644"/>
          </a:xfrm>
        </p:spPr>
        <p:txBody>
          <a:bodyPr>
            <a:normAutofit fontScale="90000"/>
          </a:bodyPr>
          <a:lstStyle/>
          <a:p>
            <a:pPr eaLnBrk="1" hangingPunct="1">
              <a:lnSpc>
                <a:spcPct val="150000"/>
              </a:lnSpc>
              <a:defRPr/>
            </a:pPr>
            <a:r>
              <a:rPr lang="th-TH" altLang="th-TH" sz="2000" b="1" dirty="0" smtClean="0">
                <a:solidFill>
                  <a:schemeClr val="tx1">
                    <a:lumMod val="95000"/>
                    <a:lumOff val="5000"/>
                  </a:schemeClr>
                </a:solidFill>
                <a:latin typeface="TH Niramit AS" panose="02000506000000020004" pitchFamily="2" charset="-34"/>
                <a:cs typeface="TH Niramit AS" panose="02000506000000020004" pitchFamily="2" charset="-34"/>
              </a:rPr>
              <a:t>สำนักงานอธิการบดีมีจัดจ้างบริการทั้งหมด 5 ประเภทบริการ รวม 31 รายการหรือประมาณ 22,194,777.16 บาท </a:t>
            </a:r>
            <a:r>
              <a:rPr lang="th-TH" altLang="th-TH" sz="2000" b="1" u="dbl" dirty="0" smtClean="0">
                <a:solidFill>
                  <a:schemeClr val="tx1">
                    <a:lumMod val="95000"/>
                    <a:lumOff val="5000"/>
                  </a:schemeClr>
                </a:solidFill>
                <a:latin typeface="TH Niramit AS" panose="02000506000000020004" pitchFamily="2" charset="-34"/>
                <a:cs typeface="TH Niramit AS" panose="02000506000000020004" pitchFamily="2" charset="-34"/>
              </a:rPr>
              <a:t>คิดเป็น 12.26</a:t>
            </a:r>
            <a:r>
              <a:rPr lang="en-US" altLang="th-TH" sz="2000" b="1" u="dbl" dirty="0" smtClean="0">
                <a:solidFill>
                  <a:schemeClr val="tx1">
                    <a:lumMod val="95000"/>
                    <a:lumOff val="5000"/>
                  </a:schemeClr>
                </a:solidFill>
                <a:latin typeface="TH Niramit AS" panose="02000506000000020004" pitchFamily="2" charset="-34"/>
                <a:cs typeface="TH Niramit AS" panose="02000506000000020004" pitchFamily="2" charset="-34"/>
              </a:rPr>
              <a:t>% </a:t>
            </a:r>
            <a:r>
              <a:rPr lang="th-TH" altLang="th-TH" sz="2000" b="1" u="dbl" dirty="0" smtClean="0">
                <a:solidFill>
                  <a:schemeClr val="tx1"/>
                </a:solidFill>
                <a:latin typeface="TH Niramit AS" panose="02000506000000020004" pitchFamily="2" charset="-34"/>
                <a:cs typeface="TH Niramit AS" panose="02000506000000020004" pitchFamily="2" charset="-34"/>
              </a:rPr>
              <a:t>ของการจัดซื้อจัดจ้างทั้งหมด</a:t>
            </a:r>
            <a:r>
              <a:rPr lang="en-US" altLang="th-TH" sz="2000" b="1" dirty="0" smtClean="0">
                <a:solidFill>
                  <a:schemeClr val="tx1">
                    <a:lumMod val="95000"/>
                    <a:lumOff val="5000"/>
                  </a:schemeClr>
                </a:solidFill>
                <a:latin typeface="TH Niramit AS" panose="02000506000000020004" pitchFamily="2" charset="-34"/>
                <a:cs typeface="TH Niramit AS" panose="02000506000000020004" pitchFamily="2" charset="-34"/>
              </a:rPr>
              <a:t> </a:t>
            </a:r>
            <a:r>
              <a:rPr lang="th-TH" altLang="th-TH" sz="2000" b="1" dirty="0" smtClean="0">
                <a:solidFill>
                  <a:schemeClr val="tx1">
                    <a:lumMod val="95000"/>
                    <a:lumOff val="5000"/>
                  </a:schemeClr>
                </a:solidFill>
                <a:latin typeface="TH Niramit AS" panose="02000506000000020004" pitchFamily="2" charset="-34"/>
                <a:cs typeface="TH Niramit AS" panose="02000506000000020004" pitchFamily="2" charset="-34"/>
              </a:rPr>
              <a:t>ประกอบด้วย </a:t>
            </a:r>
            <a:br>
              <a:rPr lang="th-TH" altLang="th-TH" sz="2000" b="1" dirty="0" smtClean="0">
                <a:solidFill>
                  <a:schemeClr val="tx1">
                    <a:lumMod val="95000"/>
                    <a:lumOff val="5000"/>
                  </a:schemeClr>
                </a:solidFill>
                <a:latin typeface="TH Niramit AS" panose="02000506000000020004" pitchFamily="2" charset="-34"/>
                <a:cs typeface="TH Niramit AS" panose="02000506000000020004" pitchFamily="2" charset="-34"/>
              </a:rPr>
            </a:br>
            <a:r>
              <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rPr>
              <a:t>1. จ้างเหมาบริการฯ  		 มี 5 รายการ</a:t>
            </a:r>
            <a:br>
              <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rPr>
            </a:br>
            <a:r>
              <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rPr>
              <a:t>     </a:t>
            </a:r>
            <a:r>
              <a:rPr lang="th-TH" sz="2000" dirty="0" smtClean="0">
                <a:solidFill>
                  <a:schemeClr val="tx1">
                    <a:lumMod val="95000"/>
                    <a:lumOff val="5000"/>
                  </a:schemeClr>
                </a:solidFill>
                <a:latin typeface="TH Niramit AS" pitchFamily="2" charset="-34"/>
                <a:cs typeface="TH Niramit AS" pitchFamily="2" charset="-34"/>
              </a:rPr>
              <a:t>มีมูลค่าการจัดจ้างเท่ากับ 18,296,344 บาท </a:t>
            </a:r>
            <a:r>
              <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rPr>
              <a:t/>
            </a:r>
            <a:br>
              <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rPr>
            </a:br>
            <a:r>
              <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rPr>
              <a:t>2. การจัดการบริการโรงแรม     มี 1 รายการ</a:t>
            </a:r>
            <a:br>
              <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rPr>
            </a:br>
            <a:r>
              <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rPr>
              <a:t>3. บริการเช่าเครื่องถ่ายเอกสาร มี 14 รายการ					   </a:t>
            </a:r>
            <a:br>
              <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rPr>
            </a:br>
            <a:r>
              <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rPr>
              <a:t>     </a:t>
            </a:r>
            <a:r>
              <a:rPr lang="th-TH" sz="2000" dirty="0" smtClean="0">
                <a:solidFill>
                  <a:schemeClr val="tx1">
                    <a:lumMod val="95000"/>
                    <a:lumOff val="5000"/>
                  </a:schemeClr>
                </a:solidFill>
                <a:latin typeface="TH Niramit AS" pitchFamily="2" charset="-34"/>
                <a:cs typeface="TH Niramit AS" pitchFamily="2" charset="-34"/>
              </a:rPr>
              <a:t>มีมูลค่าการจัดจ้างท่ากับ 954,000 บาท </a:t>
            </a:r>
            <a:r>
              <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rPr>
              <a:t/>
            </a:r>
            <a:br>
              <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rPr>
            </a:br>
            <a:r>
              <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rPr>
              <a:t>4. บริการซ่อมแซมและบำรุงรักษา	มี 10 รายการ </a:t>
            </a:r>
            <a:br>
              <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rPr>
            </a:br>
            <a:r>
              <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rPr>
              <a:t>     </a:t>
            </a:r>
            <a:r>
              <a:rPr lang="th-TH" sz="2000" dirty="0" smtClean="0">
                <a:solidFill>
                  <a:schemeClr val="tx1">
                    <a:lumMod val="95000"/>
                    <a:lumOff val="5000"/>
                  </a:schemeClr>
                </a:solidFill>
                <a:latin typeface="TH Niramit AS" pitchFamily="2" charset="-34"/>
                <a:cs typeface="TH Niramit AS" pitchFamily="2" charset="-34"/>
              </a:rPr>
              <a:t>มีมูลค่าการจัดจ้างเท่ากับ 2,108,638.16 บาท </a:t>
            </a:r>
            <a:r>
              <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rPr>
              <a:t/>
            </a:r>
            <a:br>
              <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rPr>
            </a:br>
            <a:r>
              <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rPr>
              <a:t>5. บริการจ้างเหมาอื่นๆ	 	มี  1 รายการ </a:t>
            </a:r>
            <a:br>
              <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rPr>
            </a:br>
            <a:r>
              <a:rPr lang="th-TH" altLang="th-TH" sz="2000" b="1" dirty="0" smtClean="0">
                <a:solidFill>
                  <a:schemeClr val="tx1">
                    <a:lumMod val="95000"/>
                    <a:lumOff val="5000"/>
                  </a:schemeClr>
                </a:solidFill>
                <a:latin typeface="TH Niramit AS" panose="02000506000000020004" pitchFamily="2" charset="-34"/>
                <a:cs typeface="TH Niramit AS" panose="02000506000000020004" pitchFamily="2" charset="-34"/>
              </a:rPr>
              <a:t>จัดเป็นบริการที่เป็นมิตรต่อสิ่งแวดล้อม 28 รายการ เป็นเงิน 21,343,837.16 บาท</a:t>
            </a:r>
            <a:r>
              <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rPr>
              <a:t/>
            </a:r>
            <a:br>
              <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rPr>
            </a:br>
            <a:r>
              <a:rPr lang="th-TH" altLang="th-TH" sz="2000" b="1" dirty="0" smtClean="0">
                <a:solidFill>
                  <a:schemeClr val="tx1">
                    <a:lumMod val="95000"/>
                    <a:lumOff val="5000"/>
                  </a:schemeClr>
                </a:solidFill>
                <a:latin typeface="TH Niramit AS" panose="02000506000000020004" pitchFamily="2" charset="-34"/>
                <a:cs typeface="TH Niramit AS" panose="02000506000000020004" pitchFamily="2" charset="-34"/>
              </a:rPr>
              <a:t>และการบริการทั่วไป 3 รายการ เป็นเงิน 850,940 บาท</a:t>
            </a:r>
            <a:r>
              <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rPr>
              <a:t/>
            </a:r>
            <a:br>
              <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rPr>
            </a:br>
            <a:endParaRPr lang="th-TH" altLang="th-TH" sz="2000" dirty="0" smtClean="0">
              <a:solidFill>
                <a:schemeClr val="tx1">
                  <a:lumMod val="95000"/>
                  <a:lumOff val="5000"/>
                </a:schemeClr>
              </a:solidFill>
              <a:latin typeface="TH Niramit AS" panose="02000506000000020004" pitchFamily="2" charset="-34"/>
              <a:cs typeface="TH Niramit AS" panose="02000506000000020004" pitchFamily="2" charset="-34"/>
            </a:endParaRPr>
          </a:p>
        </p:txBody>
      </p:sp>
      <p:graphicFrame>
        <p:nvGraphicFramePr>
          <p:cNvPr id="11" name="แผนภูมิ 10"/>
          <p:cNvGraphicFramePr>
            <a:graphicFrameLocks noGrp="1"/>
          </p:cNvGraphicFramePr>
          <p:nvPr/>
        </p:nvGraphicFramePr>
        <p:xfrm>
          <a:off x="248355" y="146757"/>
          <a:ext cx="8184445" cy="6558844"/>
        </p:xfrm>
        <a:graphic>
          <a:graphicData uri="http://schemas.openxmlformats.org/drawingml/2006/chart">
            <c:chart xmlns:c="http://schemas.openxmlformats.org/drawingml/2006/chart" xmlns:r="http://schemas.openxmlformats.org/officeDocument/2006/relationships" r:id="rId2"/>
          </a:graphicData>
        </a:graphic>
      </p:graphicFrame>
      <p:sp>
        <p:nvSpPr>
          <p:cNvPr id="12" name="ดาว 5 แฉก 11"/>
          <p:cNvSpPr/>
          <p:nvPr/>
        </p:nvSpPr>
        <p:spPr>
          <a:xfrm>
            <a:off x="9606846" y="2991554"/>
            <a:ext cx="395112" cy="327378"/>
          </a:xfrm>
          <a:prstGeom prst="star5">
            <a:avLst/>
          </a:prstGeom>
          <a:solidFill>
            <a:srgbClr val="FF0000">
              <a:alpha val="4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3" name="ดาว 5 แฉก 12"/>
          <p:cNvSpPr/>
          <p:nvPr/>
        </p:nvSpPr>
        <p:spPr>
          <a:xfrm>
            <a:off x="9764891" y="5046132"/>
            <a:ext cx="395112" cy="327378"/>
          </a:xfrm>
          <a:prstGeom prst="star5">
            <a:avLst/>
          </a:prstGeom>
          <a:solidFill>
            <a:srgbClr val="FF0000">
              <a:alpha val="4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4" name="ดาว 5 แฉก 13"/>
          <p:cNvSpPr/>
          <p:nvPr/>
        </p:nvSpPr>
        <p:spPr>
          <a:xfrm>
            <a:off x="10024535" y="5034843"/>
            <a:ext cx="395112" cy="327378"/>
          </a:xfrm>
          <a:prstGeom prst="star5">
            <a:avLst/>
          </a:prstGeom>
          <a:solidFill>
            <a:srgbClr val="FF0000">
              <a:alpha val="4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5" name="ดาว 5 แฉก 14"/>
          <p:cNvSpPr/>
          <p:nvPr/>
        </p:nvSpPr>
        <p:spPr>
          <a:xfrm>
            <a:off x="9414935" y="4222043"/>
            <a:ext cx="395112" cy="327378"/>
          </a:xfrm>
          <a:prstGeom prst="star5">
            <a:avLst/>
          </a:prstGeom>
          <a:solidFill>
            <a:srgbClr val="FF0000">
              <a:alpha val="4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6" name="ดาว 5 แฉก 15"/>
          <p:cNvSpPr/>
          <p:nvPr/>
        </p:nvSpPr>
        <p:spPr>
          <a:xfrm>
            <a:off x="9674579" y="4188176"/>
            <a:ext cx="395112" cy="327378"/>
          </a:xfrm>
          <a:prstGeom prst="star5">
            <a:avLst/>
          </a:prstGeom>
          <a:solidFill>
            <a:srgbClr val="FF0000">
              <a:alpha val="4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7" name="ดาว 5 แฉก 16"/>
          <p:cNvSpPr/>
          <p:nvPr/>
        </p:nvSpPr>
        <p:spPr>
          <a:xfrm>
            <a:off x="9990668" y="4233332"/>
            <a:ext cx="395112" cy="327378"/>
          </a:xfrm>
          <a:prstGeom prst="star5">
            <a:avLst/>
          </a:prstGeom>
          <a:solidFill>
            <a:srgbClr val="FF0000">
              <a:alpha val="4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ตัวยึดเนื้อหา 7"/>
          <p:cNvGraphicFramePr>
            <a:graphicFrameLocks noGrp="1"/>
          </p:cNvGraphicFramePr>
          <p:nvPr>
            <p:ph idx="1"/>
          </p:nvPr>
        </p:nvGraphicFramePr>
        <p:xfrm>
          <a:off x="282222" y="344310"/>
          <a:ext cx="9595555" cy="6327423"/>
        </p:xfrm>
        <a:graphic>
          <a:graphicData uri="http://schemas.openxmlformats.org/drawingml/2006/chart">
            <c:chart xmlns:c="http://schemas.openxmlformats.org/drawingml/2006/chart" xmlns:r="http://schemas.openxmlformats.org/officeDocument/2006/relationships" r:id="rId2"/>
          </a:graphicData>
        </a:graphic>
      </p:graphicFrame>
      <p:sp>
        <p:nvSpPr>
          <p:cNvPr id="16" name="สี่เหลี่ยมมุมมน 15"/>
          <p:cNvSpPr/>
          <p:nvPr/>
        </p:nvSpPr>
        <p:spPr>
          <a:xfrm>
            <a:off x="8388350" y="3465513"/>
            <a:ext cx="3600450" cy="302577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th-TH" sz="2000" b="1" dirty="0">
              <a:solidFill>
                <a:srgbClr val="FF0000"/>
              </a:solidFill>
              <a:latin typeface="TH Niramit AS" pitchFamily="2" charset="-34"/>
              <a:cs typeface="TH Niramit AS" pitchFamily="2" charset="-34"/>
            </a:endParaRPr>
          </a:p>
          <a:p>
            <a:pPr>
              <a:defRPr/>
            </a:pPr>
            <a:r>
              <a:rPr lang="th-TH" sz="2000" b="1" dirty="0">
                <a:solidFill>
                  <a:srgbClr val="FF0000"/>
                </a:solidFill>
                <a:latin typeface="TH Niramit AS" pitchFamily="2" charset="-34"/>
                <a:cs typeface="TH Niramit AS" pitchFamily="2" charset="-34"/>
              </a:rPr>
              <a:t>             สรุปค่าใช้จ่ายปี 2561</a:t>
            </a:r>
          </a:p>
          <a:p>
            <a:pPr marL="342900" indent="-342900">
              <a:buFontTx/>
              <a:buAutoNum type="arabicPeriod"/>
              <a:defRPr/>
            </a:pPr>
            <a:r>
              <a:rPr lang="th-TH" sz="2000" b="1" dirty="0">
                <a:solidFill>
                  <a:srgbClr val="FF0000"/>
                </a:solidFill>
                <a:latin typeface="TH Niramit AS" pitchFamily="2" charset="-34"/>
                <a:cs typeface="TH Niramit AS" pitchFamily="2" charset="-34"/>
              </a:rPr>
              <a:t>การจัดซื้อกระดาษ </a:t>
            </a:r>
          </a:p>
          <a:p>
            <a:pPr marL="342900" indent="-342900">
              <a:defRPr/>
            </a:pPr>
            <a:r>
              <a:rPr lang="th-TH" sz="2000" b="1" dirty="0">
                <a:solidFill>
                  <a:srgbClr val="FF0000"/>
                </a:solidFill>
                <a:latin typeface="TH Niramit AS" pitchFamily="2" charset="-34"/>
                <a:cs typeface="TH Niramit AS" pitchFamily="2" charset="-34"/>
              </a:rPr>
              <a:t>       ลดลงเท่ากับ 118,755  บาท หรือ </a:t>
            </a:r>
          </a:p>
          <a:p>
            <a:pPr>
              <a:defRPr/>
            </a:pPr>
            <a:r>
              <a:rPr lang="th-TH" sz="2000" b="1" dirty="0">
                <a:solidFill>
                  <a:srgbClr val="FF0000"/>
                </a:solidFill>
                <a:latin typeface="TH Niramit AS" pitchFamily="2" charset="-34"/>
                <a:cs typeface="TH Niramit AS" pitchFamily="2" charset="-34"/>
              </a:rPr>
              <a:t>       ลดลง </a:t>
            </a:r>
            <a:r>
              <a:rPr lang="th-TH" sz="2000" b="1" dirty="0" smtClean="0">
                <a:solidFill>
                  <a:srgbClr val="FF0000"/>
                </a:solidFill>
                <a:latin typeface="TH Niramit AS" pitchFamily="2" charset="-34"/>
                <a:cs typeface="TH Niramit AS" pitchFamily="2" charset="-34"/>
              </a:rPr>
              <a:t>29.62</a:t>
            </a:r>
            <a:r>
              <a:rPr lang="en-US" sz="2000" b="1" dirty="0" smtClean="0">
                <a:solidFill>
                  <a:srgbClr val="FF0000"/>
                </a:solidFill>
                <a:latin typeface="TH Niramit AS" pitchFamily="2" charset="-34"/>
                <a:cs typeface="TH Niramit AS" pitchFamily="2" charset="-34"/>
              </a:rPr>
              <a:t>%</a:t>
            </a:r>
            <a:endParaRPr lang="th-TH" sz="2000" b="1" dirty="0">
              <a:solidFill>
                <a:srgbClr val="FF0000"/>
              </a:solidFill>
              <a:latin typeface="TH Niramit AS" pitchFamily="2" charset="-34"/>
              <a:cs typeface="TH Niramit AS" pitchFamily="2" charset="-34"/>
            </a:endParaRPr>
          </a:p>
          <a:p>
            <a:pPr>
              <a:defRPr/>
            </a:pPr>
            <a:r>
              <a:rPr lang="th-TH" sz="2000" b="1" dirty="0">
                <a:solidFill>
                  <a:srgbClr val="FF0000"/>
                </a:solidFill>
                <a:latin typeface="TH Niramit AS" pitchFamily="2" charset="-34"/>
                <a:cs typeface="TH Niramit AS" pitchFamily="2" charset="-34"/>
              </a:rPr>
              <a:t>2.    การจัดซื้อผงหมึกเครื่องพิมพ์   </a:t>
            </a:r>
          </a:p>
          <a:p>
            <a:pPr>
              <a:defRPr/>
            </a:pPr>
            <a:r>
              <a:rPr lang="th-TH" sz="2000" b="1" dirty="0">
                <a:solidFill>
                  <a:srgbClr val="FF0000"/>
                </a:solidFill>
                <a:latin typeface="TH Niramit AS" pitchFamily="2" charset="-34"/>
                <a:cs typeface="TH Niramit AS" pitchFamily="2" charset="-34"/>
              </a:rPr>
              <a:t>      ลดลงเท่ากับ 555,149.50 บาทหรือ</a:t>
            </a:r>
          </a:p>
          <a:p>
            <a:pPr>
              <a:defRPr/>
            </a:pPr>
            <a:r>
              <a:rPr lang="th-TH" sz="2000" b="1" dirty="0">
                <a:solidFill>
                  <a:srgbClr val="FF0000"/>
                </a:solidFill>
                <a:latin typeface="TH Niramit AS" pitchFamily="2" charset="-34"/>
                <a:cs typeface="TH Niramit AS" pitchFamily="2" charset="-34"/>
              </a:rPr>
              <a:t>     ลดลง </a:t>
            </a:r>
            <a:r>
              <a:rPr lang="th-TH" sz="2000" b="1" dirty="0" smtClean="0">
                <a:solidFill>
                  <a:srgbClr val="FF0000"/>
                </a:solidFill>
                <a:latin typeface="TH Niramit AS" pitchFamily="2" charset="-34"/>
                <a:cs typeface="TH Niramit AS" pitchFamily="2" charset="-34"/>
              </a:rPr>
              <a:t>55.56</a:t>
            </a:r>
            <a:r>
              <a:rPr lang="en-US" sz="2000" b="1" dirty="0" smtClean="0">
                <a:solidFill>
                  <a:srgbClr val="FF0000"/>
                </a:solidFill>
                <a:latin typeface="TH Niramit AS" pitchFamily="2" charset="-34"/>
                <a:cs typeface="TH Niramit AS" pitchFamily="2" charset="-34"/>
              </a:rPr>
              <a:t>%</a:t>
            </a:r>
            <a:r>
              <a:rPr lang="th-TH" sz="2000" b="1" dirty="0" smtClean="0">
                <a:solidFill>
                  <a:srgbClr val="FF0000"/>
                </a:solidFill>
                <a:latin typeface="TH Niramit AS" pitchFamily="2" charset="-34"/>
                <a:cs typeface="TH Niramit AS" pitchFamily="2" charset="-34"/>
              </a:rPr>
              <a:t> </a:t>
            </a:r>
            <a:endParaRPr lang="th-TH" sz="2000" b="1" dirty="0">
              <a:solidFill>
                <a:srgbClr val="FF0000"/>
              </a:solidFill>
              <a:latin typeface="TH Niramit AS" pitchFamily="2" charset="-34"/>
              <a:cs typeface="TH Niramit AS" pitchFamily="2" charset="-34"/>
            </a:endParaRPr>
          </a:p>
          <a:p>
            <a:pPr algn="ctr">
              <a:defRPr/>
            </a:pPr>
            <a:endParaRPr lang="th-TH" sz="2000" b="1" dirty="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แผนภูมิ 8"/>
          <p:cNvGraphicFramePr>
            <a:graphicFrameLocks noGrp="1"/>
          </p:cNvGraphicFramePr>
          <p:nvPr/>
        </p:nvGraphicFramePr>
        <p:xfrm>
          <a:off x="0" y="0"/>
          <a:ext cx="12011377" cy="6858000"/>
        </p:xfrm>
        <a:graphic>
          <a:graphicData uri="http://schemas.openxmlformats.org/drawingml/2006/chart">
            <c:chart xmlns:c="http://schemas.openxmlformats.org/drawingml/2006/chart" xmlns:r="http://schemas.openxmlformats.org/officeDocument/2006/relationships" r:id="rId3"/>
          </a:graphicData>
        </a:graphic>
      </p:graphicFrame>
      <p:sp>
        <p:nvSpPr>
          <p:cNvPr id="11" name="สี่เหลี่ยมผืนผ้า 10"/>
          <p:cNvSpPr/>
          <p:nvPr/>
        </p:nvSpPr>
        <p:spPr>
          <a:xfrm>
            <a:off x="6276622" y="5757333"/>
            <a:ext cx="5068711" cy="11006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h-TH" sz="1600" b="1" dirty="0" smtClean="0">
                <a:solidFill>
                  <a:srgbClr val="FF0000"/>
                </a:solidFill>
                <a:latin typeface="TH Niramit AS" pitchFamily="2" charset="-34"/>
                <a:cs typeface="TH Niramit AS" pitchFamily="2" charset="-34"/>
              </a:rPr>
              <a:t>ปัจจัยที่ส่งผลให้ค่าใช้จ่ายปี 2561 </a:t>
            </a:r>
            <a:r>
              <a:rPr lang="th-TH" sz="1600" b="1" u="dbl" dirty="0" smtClean="0">
                <a:solidFill>
                  <a:srgbClr val="FF0000"/>
                </a:solidFill>
                <a:latin typeface="TH Niramit AS" pitchFamily="2" charset="-34"/>
                <a:cs typeface="TH Niramit AS" pitchFamily="2" charset="-34"/>
              </a:rPr>
              <a:t>เพิ่มขึ้น </a:t>
            </a:r>
            <a:r>
              <a:rPr lang="th-TH" sz="1600" b="1" dirty="0" smtClean="0">
                <a:solidFill>
                  <a:srgbClr val="FF0000"/>
                </a:solidFill>
                <a:latin typeface="TH Niramit AS" pitchFamily="2" charset="-34"/>
                <a:cs typeface="TH Niramit AS" pitchFamily="2" charset="-34"/>
              </a:rPr>
              <a:t>คือ จำนวนของเครื่องถ่ายเอกสารที่จากปี 2560 จำนวน 8 เครื่อง (จากเดิม 5 เครื่อง เป็น 13 เครื่อง) ทำให้ค่ามิเตอร์จากเครื่องถ่ายเอกสารเพิ่มขึ้นตามจำนวนเครื่องถ่ายเอกสารที่เพิ่มขึ้น </a:t>
            </a:r>
          </a:p>
          <a:p>
            <a:endParaRPr lang="th-TH"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ธีมของ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1395</TotalTime>
  <Words>314</Words>
  <Application>Microsoft Office PowerPoint</Application>
  <PresentationFormat>แบบจอกว้าง</PresentationFormat>
  <Paragraphs>47</Paragraphs>
  <Slides>6</Slides>
  <Notes>2</Notes>
  <HiddenSlides>0</HiddenSlides>
  <MMClips>0</MMClips>
  <ScaleCrop>false</ScaleCrop>
  <HeadingPairs>
    <vt:vector size="6" baseType="variant">
      <vt:variant>
        <vt:lpstr>ฟอนต์ที่ถูกใช้</vt:lpstr>
      </vt:variant>
      <vt:variant>
        <vt:i4>7</vt:i4>
      </vt:variant>
      <vt:variant>
        <vt:lpstr>ธีม</vt:lpstr>
      </vt:variant>
      <vt:variant>
        <vt:i4>1</vt:i4>
      </vt:variant>
      <vt:variant>
        <vt:lpstr>ชื่อเรื่องสไลด์</vt:lpstr>
      </vt:variant>
      <vt:variant>
        <vt:i4>6</vt:i4>
      </vt:variant>
    </vt:vector>
  </HeadingPairs>
  <TitlesOfParts>
    <vt:vector size="14" baseType="lpstr">
      <vt:lpstr>Arial</vt:lpstr>
      <vt:lpstr>Calibri</vt:lpstr>
      <vt:lpstr>Cordia New</vt:lpstr>
      <vt:lpstr>IrisUPC</vt:lpstr>
      <vt:lpstr>TH Niramit AS</vt:lpstr>
      <vt:lpstr>Trebuchet MS</vt:lpstr>
      <vt:lpstr>Wingdings 3</vt:lpstr>
      <vt:lpstr>Facet</vt:lpstr>
      <vt:lpstr>หมวดที่ 6  การจัดซื้อวัสดุอุปกรณ์และ การจัดจ้างในสำนักงาน  (Green Procurement)</vt:lpstr>
      <vt:lpstr>งานนำเสนอ PowerPoint</vt:lpstr>
      <vt:lpstr>สำนักงานอธิการบดีมีจัดซื้อสินค้าทั้งหมด  14  ประเภทสินค้า  รวม 222 รายการ หรือประมาณ 2,262,263.44 บาท  คิดเป็น 87.74% ของการจัดซื้อจัดจ้างทั้งหมด ประกอบด้วย 1. กระดาษถ่ายเอกสาร  มี 14 รายการ มูลค่าการจัดซื้อ  282,200 บาท  2. กระดาษชำระ   มี 2 รายการ 3. ซองบรรจุภัณฑ์   มี 9 รายการ 4. แฟ้มเอกสาร   มี 9 รายการ 5. กล่องใส่เอกสาร   มี 3 รายการ 6. ปากกาไวท์บอร์ด  มี 3 รายการ 7. ผลิตภัณฑ์ลบคำผิด  มี 1 รายการ 8. แบตเตอรี่ปฐมภูมิ  มี 5 รายการ 9. ตลับหมึก    มี 13 รายการ มูลค่าการจัดซื้อ 444,076 บาท  10 วัสดุคอมพิวเตอร์   มี 5 รายการ 11. วัสดุก่อสร้าง   มี 26 รายการ 12. วัสดุไฟฟ้า   มี 19 รายการ 13. ค่าถ่ายเอกสาร (มิตเตอร์) มี 14 รายการ มูลค่าการจัดซื้อ 777,175.64 บาท  14. วัสดุสำนักงาน   มี 99 รายการ จัดเป็นสินค้าที่เป็นมิตรต่อสิ่งแวดล้อม 190 รายการ เป็นเงิน 2,227,578.44 บาท จัดซื้อสินค้าทั่วไป 32 รายการ เป็นเงิน 34,685 บาท </vt:lpstr>
      <vt:lpstr>สำนักงานอธิการบดีมีจัดจ้างบริการทั้งหมด 5 ประเภทบริการ รวม 31 รายการหรือประมาณ 22,194,777.16 บาท คิดเป็น 12.26% ของการจัดซื้อจัดจ้างทั้งหมด ประกอบด้วย  1. จ้างเหมาบริการฯ     มี 5 รายการ      มีมูลค่าการจัดจ้างเท่ากับ 18,296,344 บาท  2. การจัดการบริการโรงแรม     มี 1 รายการ 3. บริการเช่าเครื่องถ่ายเอกสาร มี 14 รายการ              มีมูลค่าการจัดจ้างท่ากับ 954,000 บาท  4. บริการซ่อมแซมและบำรุงรักษา มี 10 รายการ       มีมูลค่าการจัดจ้างเท่ากับ 2,108,638.16 บาท  5. บริการจ้างเหมาอื่นๆ   มี  1 รายการ  จัดเป็นบริการที่เป็นมิตรต่อสิ่งแวดล้อม 28 รายการ เป็นเงิน 21,343,837.16 บาท และการบริการทั่วไป 3 รายการ เป็นเงิน 850,940 บาท </vt:lpstr>
      <vt:lpstr>งานนำเสนอ PowerPoint</vt:lpstr>
      <vt:lpstr>งานนำเสนอ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หมวดที่ 6 การจัดซื้อวัสดุอุปกรณ์และ การจัดจ้างในสำนักงาน  (Green Procurement)</dc:title>
  <dc:creator>Ann hoha</dc:creator>
  <cp:lastModifiedBy>lenovo</cp:lastModifiedBy>
  <cp:revision>113</cp:revision>
  <cp:lastPrinted>2018-10-26T02:32:44Z</cp:lastPrinted>
  <dcterms:created xsi:type="dcterms:W3CDTF">2018-06-13T06:58:19Z</dcterms:created>
  <dcterms:modified xsi:type="dcterms:W3CDTF">2018-10-26T02:34:05Z</dcterms:modified>
</cp:coreProperties>
</file>