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4"/>
    <p:sldMasterId id="2147484646" r:id="rId5"/>
  </p:sldMasterIdLst>
  <p:notesMasterIdLst>
    <p:notesMasterId r:id="rId44"/>
  </p:notesMasterIdLst>
  <p:handoutMasterIdLst>
    <p:handoutMasterId r:id="rId45"/>
  </p:handoutMasterIdLst>
  <p:sldIdLst>
    <p:sldId id="386" r:id="rId6"/>
    <p:sldId id="531" r:id="rId7"/>
    <p:sldId id="543" r:id="rId8"/>
    <p:sldId id="532" r:id="rId9"/>
    <p:sldId id="326" r:id="rId10"/>
    <p:sldId id="542" r:id="rId11"/>
    <p:sldId id="327" r:id="rId12"/>
    <p:sldId id="343" r:id="rId13"/>
    <p:sldId id="533" r:id="rId14"/>
    <p:sldId id="534" r:id="rId15"/>
    <p:sldId id="545" r:id="rId16"/>
    <p:sldId id="546" r:id="rId17"/>
    <p:sldId id="322" r:id="rId18"/>
    <p:sldId id="537" r:id="rId19"/>
    <p:sldId id="323" r:id="rId20"/>
    <p:sldId id="324" r:id="rId21"/>
    <p:sldId id="551" r:id="rId22"/>
    <p:sldId id="535" r:id="rId23"/>
    <p:sldId id="544" r:id="rId24"/>
    <p:sldId id="536" r:id="rId25"/>
    <p:sldId id="538" r:id="rId26"/>
    <p:sldId id="547" r:id="rId27"/>
    <p:sldId id="387" r:id="rId28"/>
    <p:sldId id="539" r:id="rId29"/>
    <p:sldId id="540" r:id="rId30"/>
    <p:sldId id="541" r:id="rId31"/>
    <p:sldId id="554" r:id="rId32"/>
    <p:sldId id="344" r:id="rId33"/>
    <p:sldId id="330" r:id="rId34"/>
    <p:sldId id="346" r:id="rId35"/>
    <p:sldId id="329" r:id="rId36"/>
    <p:sldId id="553" r:id="rId37"/>
    <p:sldId id="549" r:id="rId38"/>
    <p:sldId id="548" r:id="rId39"/>
    <p:sldId id="556" r:id="rId40"/>
    <p:sldId id="555" r:id="rId41"/>
    <p:sldId id="557" r:id="rId42"/>
    <p:sldId id="558" r:id="rId43"/>
  </p:sldIdLst>
  <p:sldSz cx="9144000" cy="6858000" type="screen4x3"/>
  <p:notesSz cx="6858000" cy="9945688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00CC00"/>
    <a:srgbClr val="33CCFF"/>
    <a:srgbClr val="008000"/>
    <a:srgbClr val="BEE395"/>
    <a:srgbClr val="66CCFF"/>
    <a:srgbClr val="009900"/>
    <a:srgbClr val="FFCC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ลักษณะสีอ่อน 2 - เน้น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ลักษณะสีอ่อ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ลักษณะสีปานกลาง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D083AE6-46FA-4A59-8FB0-9F97EB10719F}" styleName="ลักษณะสีอ่อน 3 - เน้น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สไตล์สีเข้ม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สไตล์สีปานกลาง 4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0A1B5D5-9B99-4C35-A422-299274C87663}" styleName="สไตล์สีปานกลาง 1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737" autoAdjust="0"/>
  </p:normalViewPr>
  <p:slideViewPr>
    <p:cSldViewPr>
      <p:cViewPr varScale="1">
        <p:scale>
          <a:sx n="64" d="100"/>
          <a:sy n="64" d="100"/>
        </p:scale>
        <p:origin x="48" y="4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342" y="84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0DCC23-C71E-4263-B179-2FE6A98716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D5112-2E74-4682-AB1B-2C6F0033C5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8A2FA-7387-455C-B845-A212132FA2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6A1BF-177B-481B-BFEC-64AA0ACA33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31216A-EFBA-4BCE-A98D-231F79F5DD17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C9E813-2ADE-4583-AB44-75964A94BD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C246-789B-4113-B52E-892C24849C5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837464C-149D-4189-8E77-F2E5E7D311C3}" type="datetime1">
              <a:rPr lang="th-TH"/>
              <a:pPr>
                <a:defRPr/>
              </a:pPr>
              <a:t>13/11/63</a:t>
            </a:fld>
            <a:endParaRPr lang="th-TH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866E975-0C3E-474B-A7AD-0E50F0ACA0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pPr lvl="0"/>
            <a:endParaRPr lang="th-TH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0637F88-8CCC-414D-BF84-0D30C4730A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th-TH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BB5C7-D521-4DD0-904B-B7F00FC9D2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E52F7-E7CC-4206-8956-922CD3700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F85AC8D-EF5D-4613-9AA6-E216F10955C2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BE2DBA0-F40D-4EF9-A3F7-4710B21AA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DDDA690-BD71-4DD1-A212-D9C09F3B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>
            <a:extLst>
              <a:ext uri="{FF2B5EF4-FFF2-40B4-BE49-F238E27FC236}">
                <a16:creationId xmlns:a16="http://schemas.microsoft.com/office/drawing/2014/main" id="{2984B7AB-01BC-48CC-8E43-0FA9394F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62AAA-8F71-4D9A-A395-5FB6F67FE4B6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268015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291AF3C-E03E-4264-8D48-9A1567217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047EEAA-7883-4777-9FEB-F8E9EC7B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>
            <a:extLst>
              <a:ext uri="{FF2B5EF4-FFF2-40B4-BE49-F238E27FC236}">
                <a16:creationId xmlns:a16="http://schemas.microsoft.com/office/drawing/2014/main" id="{32821572-BF08-4970-A804-FD569E7E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5602C-8730-4E60-8690-05F176CDF0A5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800314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B241892-37A0-40BE-AE0F-FC880D1C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AC7FC7B-98E8-43C2-9E06-55A0EB372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>
            <a:extLst>
              <a:ext uri="{FF2B5EF4-FFF2-40B4-BE49-F238E27FC236}">
                <a16:creationId xmlns:a16="http://schemas.microsoft.com/office/drawing/2014/main" id="{ACEAA5B1-1DF8-40F6-AAB8-FC21A66E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5AEC-DB9F-4A62-A339-0102CE7BFBDD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615681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6E017-71B6-4081-BD24-F231814D0D31}" type="slidenum">
              <a:rPr lang="en-US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077847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05764-1ADF-41F7-A808-0708AE77FF81}" type="slidenum">
              <a:rPr lang="en-US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842570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B16312-9260-4B29-9325-082F520B15DA}" type="slidenum">
              <a:rPr lang="en-US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430421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E0AC08-A7D7-427C-9574-A4EACC6CDA79}" type="slidenum">
              <a:rPr lang="en-US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18838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CAEEAE-C4CA-495D-AFF5-C99B0BD166F1}" type="slidenum">
              <a:rPr lang="en-US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996559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E3BA5-6ECF-4B2D-BC7B-9B80D15E02D4}" type="slidenum">
              <a:rPr lang="en-US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691378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77E6D4-5BE3-4471-8E2D-00E350727BC8}" type="slidenum">
              <a:rPr lang="en-US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116758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70B854-0DB7-4D1B-94B0-561DDC93783A}" type="slidenum">
              <a:rPr lang="en-US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26829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F9F5C64-978A-4D2A-85C7-BDE854356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EC826F4-36BC-4533-BE16-25FF8346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>
            <a:extLst>
              <a:ext uri="{FF2B5EF4-FFF2-40B4-BE49-F238E27FC236}">
                <a16:creationId xmlns:a16="http://schemas.microsoft.com/office/drawing/2014/main" id="{6B0BDAC4-2917-4F61-97AA-4F1234193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F74AE-4145-4F35-8070-A09982811555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133929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A5C0D-8633-4BB1-BE8A-A274D2FAEAA9}" type="slidenum">
              <a:rPr lang="en-US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37393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F8171-AD3C-438E-A33A-30814731DC32}" type="slidenum">
              <a:rPr lang="th-TH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20824871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F8171-AD3C-438E-A33A-30814731DC32}" type="slidenum">
              <a:rPr lang="th-TH" altLang="th-TH" smtClean="0"/>
              <a:pPr>
                <a:defRPr/>
              </a:pPr>
              <a:t>‹#›</a:t>
            </a:fld>
            <a:endParaRPr lang="th-TH" altLang="th-TH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216366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F8171-AD3C-438E-A33A-30814731DC32}" type="slidenum">
              <a:rPr lang="th-TH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02671588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F8171-AD3C-438E-A33A-30814731DC32}" type="slidenum">
              <a:rPr lang="th-TH" altLang="th-TH" smtClean="0"/>
              <a:pPr>
                <a:defRPr/>
              </a:pPr>
              <a:t>‹#›</a:t>
            </a:fld>
            <a:endParaRPr lang="th-TH" altLang="th-TH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573254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F8171-AD3C-438E-A33A-30814731DC32}" type="slidenum">
              <a:rPr lang="th-TH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95158623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1D5C2C-24CD-4796-AF33-6CC638975F74}" type="slidenum">
              <a:rPr lang="en-US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821726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EE56C-CEAF-442F-8F02-55A4C8005518}" type="slidenum">
              <a:rPr lang="en-US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18839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58F1E61-38BD-431A-9C84-2B1722288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3EA3DD3-0B39-4FEA-8502-E829399C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>
            <a:extLst>
              <a:ext uri="{FF2B5EF4-FFF2-40B4-BE49-F238E27FC236}">
                <a16:creationId xmlns:a16="http://schemas.microsoft.com/office/drawing/2014/main" id="{76303C6F-2201-446D-B3D3-30A8FE26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4763F-BF64-44C9-AC7F-5BE09858C709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48064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3">
            <a:extLst>
              <a:ext uri="{FF2B5EF4-FFF2-40B4-BE49-F238E27FC236}">
                <a16:creationId xmlns:a16="http://schemas.microsoft.com/office/drawing/2014/main" id="{27F65641-A172-43E5-B6CD-83A24E8A4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ท้ายกระดาษ 4">
            <a:extLst>
              <a:ext uri="{FF2B5EF4-FFF2-40B4-BE49-F238E27FC236}">
                <a16:creationId xmlns:a16="http://schemas.microsoft.com/office/drawing/2014/main" id="{77D91B06-6DF9-4C3D-87E0-BA433495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>
            <a:extLst>
              <a:ext uri="{FF2B5EF4-FFF2-40B4-BE49-F238E27FC236}">
                <a16:creationId xmlns:a16="http://schemas.microsoft.com/office/drawing/2014/main" id="{0E87DBEF-28F5-40F9-8D11-A86837C5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18649-0ACA-44B0-8851-FA6C87DD2F92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9062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3">
            <a:extLst>
              <a:ext uri="{FF2B5EF4-FFF2-40B4-BE49-F238E27FC236}">
                <a16:creationId xmlns:a16="http://schemas.microsoft.com/office/drawing/2014/main" id="{51BDA4EF-1CC1-4607-B8FE-A017B517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แทนท้ายกระดาษ 4">
            <a:extLst>
              <a:ext uri="{FF2B5EF4-FFF2-40B4-BE49-F238E27FC236}">
                <a16:creationId xmlns:a16="http://schemas.microsoft.com/office/drawing/2014/main" id="{8936A249-494E-49C5-A7CD-7073E9881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5">
            <a:extLst>
              <a:ext uri="{FF2B5EF4-FFF2-40B4-BE49-F238E27FC236}">
                <a16:creationId xmlns:a16="http://schemas.microsoft.com/office/drawing/2014/main" id="{06879C45-8CE3-4D10-9D2C-E8F279B33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D748A-C9B0-4342-9D12-34E50493DE34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25394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3">
            <a:extLst>
              <a:ext uri="{FF2B5EF4-FFF2-40B4-BE49-F238E27FC236}">
                <a16:creationId xmlns:a16="http://schemas.microsoft.com/office/drawing/2014/main" id="{F0EF4759-2626-4FB8-8817-6588564B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ท้ายกระดาษ 4">
            <a:extLst>
              <a:ext uri="{FF2B5EF4-FFF2-40B4-BE49-F238E27FC236}">
                <a16:creationId xmlns:a16="http://schemas.microsoft.com/office/drawing/2014/main" id="{A5AF4F24-CC10-4968-AED3-00351BE3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5">
            <a:extLst>
              <a:ext uri="{FF2B5EF4-FFF2-40B4-BE49-F238E27FC236}">
                <a16:creationId xmlns:a16="http://schemas.microsoft.com/office/drawing/2014/main" id="{6F826E53-E607-4D4A-9115-FA26E904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88878-05CE-43BD-92C8-C3CF8A059DDF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282954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>
            <a:extLst>
              <a:ext uri="{FF2B5EF4-FFF2-40B4-BE49-F238E27FC236}">
                <a16:creationId xmlns:a16="http://schemas.microsoft.com/office/drawing/2014/main" id="{5F7067C3-C694-4101-8920-338206FAF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แทนท้ายกระดาษ 4">
            <a:extLst>
              <a:ext uri="{FF2B5EF4-FFF2-40B4-BE49-F238E27FC236}">
                <a16:creationId xmlns:a16="http://schemas.microsoft.com/office/drawing/2014/main" id="{FEE46E77-2269-4589-81E7-BD994D53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5">
            <a:extLst>
              <a:ext uri="{FF2B5EF4-FFF2-40B4-BE49-F238E27FC236}">
                <a16:creationId xmlns:a16="http://schemas.microsoft.com/office/drawing/2014/main" id="{D154A9B5-8616-4E7F-BF22-0CF9F28FC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0EF8C-D06F-4443-8B2A-7B9F05DFEE0F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8972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>
            <a:extLst>
              <a:ext uri="{FF2B5EF4-FFF2-40B4-BE49-F238E27FC236}">
                <a16:creationId xmlns:a16="http://schemas.microsoft.com/office/drawing/2014/main" id="{6845E966-6F1D-4BBF-B2A8-0EC4F9263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ท้ายกระดาษ 4">
            <a:extLst>
              <a:ext uri="{FF2B5EF4-FFF2-40B4-BE49-F238E27FC236}">
                <a16:creationId xmlns:a16="http://schemas.microsoft.com/office/drawing/2014/main" id="{92037FD2-08EC-469D-AFB0-01767D9A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>
            <a:extLst>
              <a:ext uri="{FF2B5EF4-FFF2-40B4-BE49-F238E27FC236}">
                <a16:creationId xmlns:a16="http://schemas.microsoft.com/office/drawing/2014/main" id="{30CE6BF6-F790-4E1F-B281-EA34ECA59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EB19F-353F-4CC3-A502-9CB55359C34F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23822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>
            <a:extLst>
              <a:ext uri="{FF2B5EF4-FFF2-40B4-BE49-F238E27FC236}">
                <a16:creationId xmlns:a16="http://schemas.microsoft.com/office/drawing/2014/main" id="{EE8F827C-432E-4B0F-BA12-F736244A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ท้ายกระดาษ 4">
            <a:extLst>
              <a:ext uri="{FF2B5EF4-FFF2-40B4-BE49-F238E27FC236}">
                <a16:creationId xmlns:a16="http://schemas.microsoft.com/office/drawing/2014/main" id="{D484A0D9-9222-4727-9A1B-E6D03F56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>
            <a:extLst>
              <a:ext uri="{FF2B5EF4-FFF2-40B4-BE49-F238E27FC236}">
                <a16:creationId xmlns:a16="http://schemas.microsoft.com/office/drawing/2014/main" id="{CB634942-260C-4022-8671-4AAB0976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0668E-7B4F-4303-99A1-7874168266BD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70959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ตัวแทนชื่อเรื่อง 1">
            <a:extLst>
              <a:ext uri="{FF2B5EF4-FFF2-40B4-BE49-F238E27FC236}">
                <a16:creationId xmlns:a16="http://schemas.microsoft.com/office/drawing/2014/main" id="{FFF25FB8-BA6D-4399-BEDA-D75956AAE7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คลิกเพื่อแก้ไขลักษณะชื่อเรื่องต้นแบบ</a:t>
            </a:r>
          </a:p>
        </p:txBody>
      </p:sp>
      <p:sp>
        <p:nvSpPr>
          <p:cNvPr id="2051" name="ตัวแทนข้อความ 2">
            <a:extLst>
              <a:ext uri="{FF2B5EF4-FFF2-40B4-BE49-F238E27FC236}">
                <a16:creationId xmlns:a16="http://schemas.microsoft.com/office/drawing/2014/main" id="{5D62B002-8EF4-44D7-8593-44712630D1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/>
              <a:t>ระดับที่สอง</a:t>
            </a:r>
          </a:p>
          <a:p>
            <a:pPr lvl="2"/>
            <a:r>
              <a:rPr lang="th-TH" altLang="th-TH"/>
              <a:t>ระดับที่สาม</a:t>
            </a:r>
          </a:p>
          <a:p>
            <a:pPr lvl="3"/>
            <a:r>
              <a:rPr lang="th-TH" altLang="th-TH"/>
              <a:t>ระดับที่สี่</a:t>
            </a:r>
          </a:p>
          <a:p>
            <a:pPr lvl="4"/>
            <a:r>
              <a:rPr lang="th-TH" alt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847D47F-361B-425E-B8CA-BA939D6FA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3E70C95-54D7-42F9-8ED0-F69E85DD2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>
            <a:extLst>
              <a:ext uri="{FF2B5EF4-FFF2-40B4-BE49-F238E27FC236}">
                <a16:creationId xmlns:a16="http://schemas.microsoft.com/office/drawing/2014/main" id="{80C101E0-70B5-4C2E-BD91-8A9CF748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C6F8171-AD3C-438E-A33A-30814731DC32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C6F8171-AD3C-438E-A33A-30814731DC32}" type="slidenum">
              <a:rPr lang="th-TH" altLang="th-TH" smtClean="0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33644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  <p:sldLayoutId id="2147484657" r:id="rId11"/>
    <p:sldLayoutId id="2147484658" r:id="rId12"/>
    <p:sldLayoutId id="2147484659" r:id="rId13"/>
    <p:sldLayoutId id="2147484660" r:id="rId14"/>
    <p:sldLayoutId id="2147484661" r:id="rId15"/>
    <p:sldLayoutId id="214748466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sdgreenoffice.mju.ac.th/wtms_documentDownload.aspx?id=NTA3MTg=" TargetMode="External"/><Relationship Id="rId2" Type="http://schemas.openxmlformats.org/officeDocument/2006/relationships/hyperlink" Target="https://psdgreenoffice.mju.ac.th/wtms_documentDownload.aspx?id=NTA3NTE=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sdgreenoffice.mju.ac.th/wtms_documentDownload.aspx?id=NTA3MzM=" TargetMode="External"/><Relationship Id="rId4" Type="http://schemas.openxmlformats.org/officeDocument/2006/relationships/hyperlink" Target="https://psdgreenoffice.mju.ac.th/wtms_documentDownload.aspx?id=NTA3MjU=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sdgreenoffice.mju.ac.th/wtms_documentDownload.aspx?id=NTA3MTk=" TargetMode="External"/><Relationship Id="rId2" Type="http://schemas.openxmlformats.org/officeDocument/2006/relationships/hyperlink" Target="https://psdgreenoffice.mju.ac.th/wtms_documentDownload.aspx?id=NTA3NTI=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sdgreenoffice.mju.ac.th/wtms_documentDownload.aspx?id=NTA3MzQ=" TargetMode="External"/><Relationship Id="rId4" Type="http://schemas.openxmlformats.org/officeDocument/2006/relationships/hyperlink" Target="https://psdgreenoffice.mju.ac.th/wtms_documentDownload.aspx?id=NTA3MjY=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meetingroom.welfares.mju.ac.th/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sdgreenoffice.mju.ac.th/wtms_documentDownload.aspx?id=NTA3MTc=" TargetMode="External"/><Relationship Id="rId2" Type="http://schemas.openxmlformats.org/officeDocument/2006/relationships/hyperlink" Target="https://psdgreenoffice.mju.ac.th/wtms_documentDownload.aspx?id=NTA3NTA=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sdgreenoffice.mju.ac.th/wtms_documentDownload.aspx?id=NTA3MzE=" TargetMode="External"/><Relationship Id="rId5" Type="http://schemas.openxmlformats.org/officeDocument/2006/relationships/hyperlink" Target="https://psdgreenoffice.mju.ac.th/wtms_documentDownload.aspx?id=NTA3MjQ=" TargetMode="External"/><Relationship Id="rId4" Type="http://schemas.openxmlformats.org/officeDocument/2006/relationships/hyperlink" Target="https://psdgreenoffice.mju.ac.th/wtms_documentAdminPage.aspx?bID=561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CE0FECD4-7CBB-445C-BC52-5AF985775A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th-TH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F24611FB-7A8C-4A0E-96E9-618CD901B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34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th-TH" sz="2800" b="0">
              <a:solidFill>
                <a:srgbClr val="0000CC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0358" name="Rectangle 6">
            <a:extLst>
              <a:ext uri="{FF2B5EF4-FFF2-40B4-BE49-F238E27FC236}">
                <a16:creationId xmlns:a16="http://schemas.microsoft.com/office/drawing/2014/main" id="{54369E83-D36A-4BE3-8D76-9C989705A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36713"/>
            <a:ext cx="8496944" cy="287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th-TH" altLang="th-TH" sz="4800" dirty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43608" y="1966641"/>
            <a:ext cx="6766791" cy="198491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th-TH" altLang="th-TH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หมวดที่ </a:t>
            </a:r>
            <a:r>
              <a:rPr lang="en-US" altLang="th-TH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3 </a:t>
            </a:r>
            <a:r>
              <a:rPr lang="th-TH" altLang="th-TH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/>
            </a:r>
            <a:br>
              <a:rPr lang="th-TH" altLang="th-TH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altLang="th-TH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การใช้พลังงานและทรัพยากร</a:t>
            </a:r>
            <a:r>
              <a:rPr lang="en-US" altLang="th-TH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/>
            </a:r>
            <a:br>
              <a:rPr lang="en-US" altLang="th-TH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en-US" altLang="th-TH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Energy and Resource Utilization</a:t>
            </a:r>
            <a:endParaRPr lang="th-TH" altLang="th-TH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76672"/>
            <a:ext cx="8136904" cy="367240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ติดตั้งฉนวนกันความร้อน โดยรอบห้องที่มีการปรับอากาศ เพื่อลดการสูญเสียพลังงานจากการถ่ายเทความ ร้อนเข้าภายในอาคาร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2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ไม่</a:t>
            </a:r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ควรปล่อยให้มีความเย็นรั่วไหลจากห้องที่ติดเครื่องปรับอากาศ ตรวจสอบและอุดรอยรั่วตามผนัง ฝ้า เพดาน ประตู ช่องแสง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2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ปิด</a:t>
            </a:r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ประตูห้องทุกครั้งที่เปิดเครื่องปรับอากาศ หรือติดตั้งและใช้อุปกรณ์ควบคุมการเปิด-ปิดประตูในห้องที่มี เครื่องปรับอากาศ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2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ใช้</a:t>
            </a:r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มู่ลี่ กันสาดป้องกันแสงแดดส่องกระทบตัวอาคาร และบุฉนวนกันความร้อนตามหลังคาและฝาผนัง เพื่อ ไม่ให้เครื่องปรับอากาศทํางานหนักเกินไป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2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ทํา</a:t>
            </a:r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ความสะอาดและดูดฝุ่นบ่อย ๆ สัปดาห์ละ 1 - 2 ครั้ง เพราะหากฝุ่นอุดตันจะทําให้ประสิทธิภาพของการ ทํางานของเครื่องปรับอากาศลดลง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2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ปิด</a:t>
            </a:r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เครื่องปรับอากาศห้องประชุม ก่อนเลิกประชุม 30 นาที และไม่ควรใช้ห้องประชุมเกินเวลา เพื่อประหยัด พลังงานไฟฟ้า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2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ควร</a:t>
            </a:r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เปลี่ยนเครื่องปรับอากาศที่มีอายุการใช้งานเกิน 15 ปี ไฟฟ้าและแสง</a:t>
            </a:r>
            <a:r>
              <a:rPr lang="th-TH" sz="22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สว่าง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64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05764-1ADF-41F7-A808-0708AE77FF81}" type="slidenum">
              <a:rPr lang="en-US" altLang="th-TH" smtClean="0"/>
              <a:pPr>
                <a:defRPr/>
              </a:pPr>
              <a:t>11</a:t>
            </a:fld>
            <a:endParaRPr lang="th-TH" altLang="th-TH"/>
          </a:p>
        </p:txBody>
      </p:sp>
      <p:sp>
        <p:nvSpPr>
          <p:cNvPr id="7" name="TextBox 6"/>
          <p:cNvSpPr txBox="1"/>
          <p:nvPr/>
        </p:nvSpPr>
        <p:spPr>
          <a:xfrm>
            <a:off x="509402" y="692696"/>
            <a:ext cx="5070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ล้างเครื่องปรับอากาศ ประจำปี </a:t>
            </a:r>
            <a:endParaRPr lang="en-US" dirty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55" y="1310478"/>
            <a:ext cx="1923678" cy="2606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72751"/>
            <a:ext cx="1944216" cy="2592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39639"/>
            <a:ext cx="1846362" cy="25747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65674"/>
            <a:ext cx="182036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5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05764-1ADF-41F7-A808-0708AE77FF81}" type="slidenum">
              <a:rPr lang="en-US" altLang="th-TH" smtClean="0"/>
              <a:pPr>
                <a:defRPr/>
              </a:pPr>
              <a:t>12</a:t>
            </a:fld>
            <a:endParaRPr lang="th-TH" altLang="th-TH"/>
          </a:p>
        </p:txBody>
      </p:sp>
      <p:sp>
        <p:nvSpPr>
          <p:cNvPr id="7" name="TextBox 6"/>
          <p:cNvSpPr txBox="1"/>
          <p:nvPr/>
        </p:nvSpPr>
        <p:spPr>
          <a:xfrm>
            <a:off x="467544" y="69269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ติดตั้งระแนงกั้นแสงแดดด้านนอกอาคาร </a:t>
            </a:r>
            <a:endParaRPr lang="en-US" dirty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56792"/>
            <a:ext cx="3647582" cy="273630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142" y="3356992"/>
            <a:ext cx="3887067" cy="291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0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251520" y="620688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สติ๊กเกอร์รณงรงค์</a:t>
            </a:r>
            <a:endParaRPr lang="en-US" dirty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255256"/>
            <a:ext cx="2126006" cy="283234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55256"/>
            <a:ext cx="2124736" cy="2832343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365104"/>
            <a:ext cx="2947414" cy="2211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352928" cy="6001824"/>
          </a:xfrm>
        </p:spPr>
        <p:txBody>
          <a:bodyPr>
            <a:normAutofit/>
          </a:bodyPr>
          <a:lstStyle/>
          <a:p>
            <a:r>
              <a:rPr lang="th-TH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ด้านแสงสว่าง</a:t>
            </a:r>
          </a:p>
          <a:p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ปิดไฟฟ้าแสงสว่างทุกครั้งที่ไม่มีบุคลากรทํางานในท้อง และควรปิดไฟในช่วงเวลา 12.00 น. ถึง 13.00 น. เพื่อลดชั่วโมงการใช้พลังงานไฟฟ้าลงวันละ 1 ชั่วโมง</a:t>
            </a:r>
          </a:p>
          <a:p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เลือกใช้อุปกรณ์แสงสว่างประสิทธิภาพสูง เช่น หลอดไฟ บัลลาสต์ และโคมไฟ เป็นต้น - การควบคุมแสงสว่างให้เหมาะสมกับการใช้งาน โดยมีการวัดแสงในสํานักงาน อย่างน้อยปีละ 1 ครั้ง</a:t>
            </a:r>
          </a:p>
          <a:p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การลดความสว่างที่เกินความจําเป็น (</a:t>
            </a:r>
            <a:r>
              <a:rPr lang="en-US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Over Light compensation) </a:t>
            </a:r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เช่น บริเวณทางเดินที่ไม่จําเป็นต้อง สว่างมาก วิธีลดความสว่างโดยปลดหลอดไฟฟ้า เช่น ปลดหลอดไฟออก 2 หลอดจากโคมไฟ 4 หลอด เป็นต้น</a:t>
            </a:r>
          </a:p>
          <a:p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พิจารณาติดตั้งสวิทช์แบบกระตุก สําหรับเปิด-ปิดหลอดไฟฟ้าบริเวณที่ไม่ได้ใช้งานบ่อย- บํารุงรักษาอุปกรณ์</a:t>
            </a:r>
            <a:r>
              <a:rPr lang="th-TH" sz="22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อย่างสม่ำเสมอ </a:t>
            </a:r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ตรวจสอบการทํางานและความสว่าง ทําความสะอาดอย่างเสมอทุก ๆ 3 - 6 เดือน</a:t>
            </a:r>
          </a:p>
          <a:p>
            <a:r>
              <a:rPr lang="th-TH" sz="22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</a:t>
            </a:r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ใช้แสงธรรมชาติช่วยในการลดการใช้พลังงานจากแสงไฟในสํานักงาน</a:t>
            </a:r>
          </a:p>
          <a:p>
            <a:r>
              <a:rPr lang="th-TH" sz="22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สภาพแวดล้อม</a:t>
            </a:r>
            <a:r>
              <a:rPr lang="th-TH" sz="22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ภายในอาคาร ทั้งฝาผนัง พื้น เพดานและเครื่องใช้ในสํานักงาน ควรเลือกใช้สีอ่อน เพื่อช่วยให้ ห้องหรือบริเวณห้อง หรือบริเวณทํางานดูสว่างมากขึ้น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623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797511"/>
            <a:ext cx="806489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200" b="0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รณรงค์การประหยัดไฟฟ้าสร้างจิตสํานึกให้บุคลากรเห็นความสําคัญ การมีส่วนร่วมในการอนุรักษ์และ ประหยัดไฟฟ้าและพลังงาน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200" b="0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ําหนดแนวทางหรือควบคุมหน่วยงานภายนอกที่เข้ามาใช้พื้นที่ให้ปฏิบัติตามมาตรการเกี่ยวกับการใช้ไฟฟ้า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200" b="0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ให้มีการจัดเก็บข้อมูลการใช้ไฟฟ้าประจําเดือน และจัดทําสรุปผลรวมของการใช้ไฟฟ้าของหน่วยงานใน แต่ละ เดือนให้อยู่ในรูปกราฟ เพื่อเปรียบเทียบผลจากการใช้ไฟฟ้า และรายงานผลสรุปประจําเดือนเกี่ยวกับค่าใช้จ่าย</a:t>
            </a: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829BF1C-3E5C-4200-869F-BC6D9453F615}"/>
              </a:ext>
            </a:extLst>
          </p:cNvPr>
          <p:cNvSpPr txBox="1"/>
          <p:nvPr/>
        </p:nvSpPr>
        <p:spPr>
          <a:xfrm>
            <a:off x="350284" y="3356992"/>
            <a:ext cx="2925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24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ติดตั้งสวิตช์กระตุก 115 จุด</a:t>
            </a:r>
            <a:endParaRPr lang="th-TH" sz="2400" dirty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284" y="47667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ติดสติ๊กเกอร์รณงรงค์</a:t>
            </a:r>
            <a:endParaRPr lang="en-US" sz="2400" dirty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09099"/>
            <a:ext cx="1708234" cy="22771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96590"/>
            <a:ext cx="1728192" cy="2303736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676" y="992465"/>
            <a:ext cx="1745086" cy="232625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1173" y="4048337"/>
            <a:ext cx="1708234" cy="242088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29202"/>
            <a:ext cx="1728192" cy="24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05764-1ADF-41F7-A808-0708AE77FF81}" type="slidenum">
              <a:rPr lang="en-US" altLang="th-TH" smtClean="0"/>
              <a:pPr>
                <a:defRPr/>
              </a:pPr>
              <a:t>17</a:t>
            </a:fld>
            <a:endParaRPr lang="th-TH" altLang="th-TH"/>
          </a:p>
        </p:txBody>
      </p:sp>
      <p:sp>
        <p:nvSpPr>
          <p:cNvPr id="7" name="TextBox 4"/>
          <p:cNvSpPr txBox="1"/>
          <p:nvPr/>
        </p:nvSpPr>
        <p:spPr>
          <a:xfrm>
            <a:off x="611560" y="789110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โครงการการติดตั้ง</a:t>
            </a:r>
            <a:r>
              <a:rPr lang="th-TH" sz="2400" dirty="0" err="1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เซนต์เซอร์</a:t>
            </a:r>
            <a:r>
              <a:rPr lang="th-TH" sz="24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แสงสว่าง ในห้องน้ำ จำนวน 36 จุด</a:t>
            </a:r>
          </a:p>
          <a:p>
            <a:r>
              <a:rPr lang="th-TH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 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76871"/>
            <a:ext cx="2183325" cy="3332443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39487"/>
            <a:ext cx="3426798" cy="26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5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53" y="1412776"/>
            <a:ext cx="4078691" cy="25788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44" y="3454473"/>
            <a:ext cx="3823436" cy="27828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7" y="47667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การตรวจวัดแสง</a:t>
            </a:r>
            <a:endParaRPr lang="en-US" sz="2000" dirty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2625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05764-1ADF-41F7-A808-0708AE77FF81}" type="slidenum">
              <a:rPr lang="en-US" altLang="th-TH" smtClean="0"/>
              <a:pPr>
                <a:defRPr/>
              </a:pPr>
              <a:t>19</a:t>
            </a:fld>
            <a:endParaRPr lang="th-TH" alt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50" y="1529649"/>
            <a:ext cx="3103802" cy="206920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5" y="1529649"/>
            <a:ext cx="3023828" cy="20158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3701" y="3706011"/>
            <a:ext cx="4176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และได้รับหลอดไฟ </a:t>
            </a:r>
            <a:r>
              <a:rPr lang="en-US" sz="20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LED</a:t>
            </a:r>
            <a:r>
              <a:rPr lang="th-TH" sz="20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จำนวน </a:t>
            </a:r>
            <a:r>
              <a:rPr lang="en-US" sz="20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2,093 </a:t>
            </a:r>
            <a:r>
              <a:rPr lang="th-TH" sz="20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หลอด</a:t>
            </a:r>
            <a:endParaRPr lang="en-US" sz="2000" dirty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6" y="4245259"/>
            <a:ext cx="3239407" cy="2159605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245259"/>
            <a:ext cx="3239408" cy="2159605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683566" y="32932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โครงการเพิ่มประสิทธิภาพการใช้พลังงานภาครัฐ ปี 2560 ได้รับ</a:t>
            </a:r>
            <a:r>
              <a:rPr lang="th-TH" sz="2000" dirty="0" err="1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การจัด</a:t>
            </a:r>
            <a:r>
              <a:rPr lang="th-TH" sz="20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สรร เครื่องปรับอากาศ จำนวน 445 เครื่อง สำนักงานมหาวิทยาลัยได้รับ จำนวน 43 เครื่อง</a:t>
            </a:r>
            <a:endParaRPr lang="en-US" sz="2000" dirty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545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AutoShape 4">
            <a:extLst>
              <a:ext uri="{FF2B5EF4-FFF2-40B4-BE49-F238E27FC236}">
                <a16:creationId xmlns:a16="http://schemas.microsoft.com/office/drawing/2014/main" id="{D5DCCC6A-8535-4CD6-81E8-C0EDCE2B7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476672"/>
            <a:ext cx="7128792" cy="1224136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dirty="0" smtClean="0">
                <a:solidFill>
                  <a:schemeClr val="bg1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</a:t>
            </a:r>
            <a:r>
              <a:rPr lang="th-TH" altLang="th-TH" dirty="0">
                <a:solidFill>
                  <a:schemeClr val="bg1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สร้างความรู้องค์กรด้านการ</a:t>
            </a:r>
            <a:r>
              <a:rPr lang="th-TH" altLang="th-TH" dirty="0" smtClean="0">
                <a:solidFill>
                  <a:schemeClr val="bg1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ประหยัดพลังงาน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dirty="0" smtClean="0">
                <a:solidFill>
                  <a:schemeClr val="bg1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และทรัพยากร</a:t>
            </a:r>
            <a:endParaRPr lang="th-TH" altLang="th-TH" dirty="0">
              <a:solidFill>
                <a:schemeClr val="bg1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33" y="2331300"/>
            <a:ext cx="2553387" cy="1915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97" y="2280286"/>
            <a:ext cx="2621406" cy="1966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97" y="4614740"/>
            <a:ext cx="2621406" cy="1966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33" y="4626235"/>
            <a:ext cx="2606707" cy="1955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04664"/>
            <a:ext cx="8424936" cy="27363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h-TH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ด้านการ</a:t>
            </a:r>
            <a:r>
              <a:rPr lang="th-TH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ใ</a:t>
            </a:r>
            <a:r>
              <a:rPr lang="th-TH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ช้ลิฟท์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000" b="1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สลับ</a:t>
            </a:r>
            <a:r>
              <a:rPr lang="th-TH" sz="2000" b="1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การเปิด-ปิดลิฟท์ โดยชั้น 2, 4 จํานวน 1 ตัว และเปิด-ปิดลิฟท์ชั้น 3, 5 จํานวน 1 </a:t>
            </a:r>
            <a:r>
              <a:rPr lang="th-TH" sz="2000" b="1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ตัว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000" b="1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กําหนดให้</a:t>
            </a:r>
            <a:r>
              <a:rPr lang="th-TH" sz="2000" b="1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มีการบํารุงรักษาลิฟท์อย่างน้อยปีละ 1 ครั้ง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000" b="1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ขอ</a:t>
            </a:r>
            <a:r>
              <a:rPr lang="th-TH" sz="2000" b="1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ความร่วมมือ และรณรงค์การเดิน</a:t>
            </a:r>
            <a:r>
              <a:rPr lang="th-TH" sz="2000" b="1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ขึ้น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000" b="1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ลง</a:t>
            </a:r>
            <a:r>
              <a:rPr lang="th-TH" sz="2000" b="1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บันไดแทนการใช้ลิฟท์ เพื่อประหยัดพลังงาน และส่งเสริมให้ บุคลากรออกกําลังกายส่งผลให้มีสุขภาพร่างกาย</a:t>
            </a:r>
            <a:r>
              <a:rPr lang="th-TH" sz="2000" b="1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แข็งแรง</a:t>
            </a:r>
            <a:endParaRPr lang="th-TH" sz="2000" b="1" dirty="0">
              <a:solidFill>
                <a:srgbClr val="00B0F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952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601749" y="548680"/>
            <a:ext cx="6347714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Font typeface="Wingdings" panose="05000000000000000000" pitchFamily="2" charset="2"/>
              <a:buChar char="v"/>
            </a:pPr>
            <a:r>
              <a:rPr lang="th-TH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เครื่องมือและอุปกรณ์สํานักงานอื่น ๆ </a:t>
            </a:r>
          </a:p>
          <a:p>
            <a:pPr fontAlgn="auto">
              <a:buFont typeface="Wingdings" panose="05000000000000000000" pitchFamily="2" charset="2"/>
              <a:buChar char="v"/>
            </a:pPr>
            <a:r>
              <a:rPr lang="th-TH" sz="2000" b="1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ปิดเครื่องหลังเลิกงานพร้อมทั้งถอดปลัก</a:t>
            </a:r>
          </a:p>
          <a:p>
            <a:pPr fontAlgn="auto">
              <a:buFont typeface="Wingdings" panose="05000000000000000000" pitchFamily="2" charset="2"/>
              <a:buChar char="v"/>
            </a:pPr>
            <a:r>
              <a:rPr lang="th-TH" sz="2000" b="1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ปิดจอคอมพิวเตอร์ในเวลาพักเที่ยง หรือเวลาไม่ได้ใช้งาน </a:t>
            </a:r>
          </a:p>
          <a:p>
            <a:pPr fontAlgn="auto">
              <a:buFont typeface="Wingdings" panose="05000000000000000000" pitchFamily="2" charset="2"/>
              <a:buChar char="v"/>
            </a:pPr>
            <a:r>
              <a:rPr lang="th-TH" sz="2000" b="1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ตั้งค่าหน้าจอคอมพิวเตอร์ เป็น </a:t>
            </a:r>
            <a:r>
              <a:rPr lang="en-US" sz="2400" b="1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Energy saving mode</a:t>
            </a:r>
          </a:p>
          <a:p>
            <a:pPr fontAlgn="auto"/>
            <a:endParaRPr lang="en-US" b="0" dirty="0">
              <a:solidFill>
                <a:schemeClr val="accent2"/>
              </a:solidFill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4" y="3068960"/>
            <a:ext cx="2698891" cy="2024625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39" y="3367541"/>
            <a:ext cx="1780242" cy="237312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90" y="2708920"/>
            <a:ext cx="2768397" cy="369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 noGrp="1"/>
          </p:cNvSpPr>
          <p:nvPr>
            <p:ph type="title"/>
          </p:nvPr>
        </p:nvSpPr>
        <p:spPr>
          <a:xfrm>
            <a:off x="755576" y="476672"/>
            <a:ext cx="6347713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Font typeface="Wingdings" panose="05000000000000000000" pitchFamily="2" charset="2"/>
              <a:buChar char="v"/>
            </a:pPr>
            <a:r>
              <a:rPr lang="th-TH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พลังงานทดแทน </a:t>
            </a:r>
          </a:p>
          <a:p>
            <a:pPr fontAlgn="auto">
              <a:buFont typeface="Wingdings" panose="05000000000000000000" pitchFamily="2" charset="2"/>
              <a:buChar char="v"/>
            </a:pPr>
            <a:r>
              <a:rPr lang="th-TH" sz="2000" b="1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ระบบ</a:t>
            </a:r>
            <a:r>
              <a:rPr lang="th-TH" sz="2000" b="1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โซล่าเซลล์ ขนาด 110 </a:t>
            </a:r>
            <a:r>
              <a:rPr lang="en-US" sz="2000" b="1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Kwh</a:t>
            </a:r>
            <a:r>
              <a:rPr lang="th-TH" sz="2000" b="1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บนอาคารสำนักงานอธิการบดี ปี 2562</a:t>
            </a:r>
            <a:r>
              <a:rPr lang="en-US" sz="2000" b="1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endParaRPr lang="th-TH" sz="2000" b="1" dirty="0" smtClean="0">
              <a:solidFill>
                <a:schemeClr val="accent2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0768"/>
            <a:ext cx="4968552" cy="2794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293096"/>
            <a:ext cx="4824536" cy="21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2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">
            <a:extLst>
              <a:ext uri="{FF2B5EF4-FFF2-40B4-BE49-F238E27FC236}">
                <a16:creationId xmlns:a16="http://schemas.microsoft.com/office/drawing/2014/main" id="{E244ECDA-12B4-42BE-A97E-F01DD54982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2629" y="1463956"/>
            <a:ext cx="7381354" cy="4053275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th-TH" altLang="th-TH" sz="2400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ดำเนินการเก็บข้อมูลการใช้ไฟฟ้าและเชื้อเพลิงประจำเดือน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th-TH" altLang="th-TH" sz="2400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จัดทำสรุปผลรวมของการใช้ไฟฟ้าและเชื้อเพลิงของสำนักงานในแต่ละเดือน เพื่อเปรียบเทียบผลจากการใช้ไฟฟ้าและเชื้อเพลิง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th-TH" altLang="th-TH" sz="2400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รวมไปถึงการรายงานผลสรุปประจำเดือนเกี่ยวกับค่าใช้จ่าย</a:t>
            </a:r>
            <a:r>
              <a:rPr lang="en-US" altLang="th-TH" sz="2400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endParaRPr lang="th-TH" altLang="th-TH" sz="2400" dirty="0" smtClean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th-TH" altLang="th-TH" sz="2400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  <a:hlinkClick r:id="rId2"/>
              </a:rPr>
              <a:t>ข้อมูลปี 60 </a:t>
            </a:r>
            <a:endParaRPr lang="th-TH" altLang="th-TH" sz="2400" dirty="0" smtClean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altLang="th-TH" sz="2400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  <a:hlinkClick r:id="rId3"/>
              </a:rPr>
              <a:t>ข้อมูลปี </a:t>
            </a:r>
            <a:r>
              <a:rPr lang="th-TH" altLang="th-TH" sz="2400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  <a:hlinkClick r:id="rId3"/>
              </a:rPr>
              <a:t>61 </a:t>
            </a:r>
            <a:endParaRPr lang="th-TH" altLang="th-TH" sz="2400" dirty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altLang="th-TH" sz="2400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  <a:hlinkClick r:id="rId4"/>
              </a:rPr>
              <a:t>ข้อมูลปี </a:t>
            </a:r>
            <a:r>
              <a:rPr lang="th-TH" altLang="th-TH" sz="2400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  <a:hlinkClick r:id="rId4"/>
              </a:rPr>
              <a:t>62 </a:t>
            </a:r>
            <a:endParaRPr lang="th-TH" altLang="th-TH" sz="2400" dirty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altLang="th-TH" sz="2400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  <a:hlinkClick r:id="rId5"/>
              </a:rPr>
              <a:t>ข้อมูลปี </a:t>
            </a:r>
            <a:r>
              <a:rPr lang="th-TH" altLang="th-TH" sz="2400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  <a:hlinkClick r:id="rId5"/>
              </a:rPr>
              <a:t>63 </a:t>
            </a:r>
            <a:endParaRPr lang="th-TH" altLang="th-TH" sz="2400" dirty="0" smtClean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endParaRPr lang="th-TH" altLang="th-TH" sz="2400" dirty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endParaRPr lang="th-TH" altLang="th-TH" sz="2400" dirty="0" smtClean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marL="0" indent="0" eaLnBrk="1" hangingPunct="1">
              <a:buNone/>
            </a:pPr>
            <a:endParaRPr lang="th-TH" altLang="th-TH" sz="2400" dirty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98307" name="AutoShape 5">
            <a:extLst>
              <a:ext uri="{FF2B5EF4-FFF2-40B4-BE49-F238E27FC236}">
                <a16:creationId xmlns:a16="http://schemas.microsoft.com/office/drawing/2014/main" id="{1D54578B-AA2A-4CCE-8A06-3F95DAF22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" y="548680"/>
            <a:ext cx="4321175" cy="576263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ข้อมูล</a:t>
            </a:r>
            <a:r>
              <a:rPr lang="th-TH" altLang="th-TH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การใช้พลังงาน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4DABE10D-4A01-49DB-98B7-5785467A09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th-TH"/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ABE1FAF7-F859-4314-91CE-C945029AE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34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th-TH" sz="2800" b="0">
              <a:solidFill>
                <a:srgbClr val="0000CC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1143" name="AutoShape 7">
            <a:extLst>
              <a:ext uri="{FF2B5EF4-FFF2-40B4-BE49-F238E27FC236}">
                <a16:creationId xmlns:a16="http://schemas.microsoft.com/office/drawing/2014/main" id="{6374C545-1CBE-435D-8AD9-A5032D3A5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1930401"/>
            <a:ext cx="5904954" cy="192937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>
            <a:lvl1pPr marL="533400" indent="-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th-TH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3.2</a:t>
            </a:r>
            <a:r>
              <a:rPr lang="th-TH" altLang="th-TH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การใช้น้ำมันเชื้อเพลิง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th-TH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Fuel </a:t>
            </a:r>
            <a:r>
              <a:rPr lang="en-US" altLang="th-TH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usage</a:t>
            </a:r>
            <a:endParaRPr lang="th-TH" altLang="th-TH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37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916832"/>
            <a:ext cx="7778825" cy="412453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หลีกเลี่ยง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การเดินทางมาประชุมที่ไม่จําเป็น โดยเลือกใช้เทคโนโลยีมาช่วยในการสื่อสารแทน เช่น ใช้ในการ ติดต่อสื่อสารโดยโทรศัพท์ อีเมล์ และประชุมโดยใช้ระบบวีดีโอคอนเฟอเรนซ์ ระบบประชุมอิเล็กทรอนิกส์ หรือระบบ การประชุมต่าง ๆ แทนการเดินทางไปพบปะกัน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ใช้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ระบบขนส่งสาธารณะในการ</a:t>
            </a: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เดินทาง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รณรงค์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ให้โดยสารรถยนต์ไปด้วยกัน 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Car Pool) 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เพื่อ</a:t>
            </a: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ประหยัดน้ำมัน 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และลดจํานวนรถติดบน</a:t>
            </a: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ถนน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เลือก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การเดินทางที่ปล่อย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CO, 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น้อยที่สุดเท่าที่ทําได้ เช่น การเดินหรือใช้จักรยานแทน 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จัด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ให้มีรถรับ-ส่งภายใน</a:t>
            </a: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มหาวิทยาลัย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จัด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ประชุม สัมมนาที่สํานักงาน หรือใกล้สํานักงาน แทนการออกนอกพื้นที่ หรือ</a:t>
            </a: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ต่างจังหวัด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ควร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ขับรถในอัตราความเร็วที่ประหยัดน้ํามัน และเดินทางให้ถึงจุดหมายในเส้นทางลัดที่สั้น</a:t>
            </a: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ที่สุด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ดับ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เครื่องยนต์เมื่อต้องจอดรถเป็นเวลานาน 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ตรวจสอบ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ลมยาง</a:t>
            </a: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อย่างสม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ำ</a:t>
            </a: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าเสมอ</a:t>
            </a:r>
            <a:endParaRPr lang="th-TH" dirty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ใช้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เชื้อเพลิงไบโอดีเซล แก๊สโซฮอลล์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LPG </a:t>
            </a:r>
            <a:r>
              <a:rPr lang="th-TH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หรือ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NGV 3) </a:t>
            </a:r>
          </a:p>
          <a:p>
            <a:endParaRPr lang="en-US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8F90531F-8346-4D1C-8A96-11ECEBE03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94" y="321468"/>
            <a:ext cx="7935829" cy="1307331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มาตรการ</a:t>
            </a:r>
            <a:r>
              <a:rPr lang="th-TH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หรือแนวทางการติดต่อสื่อสาร การเดินทางและการขนส่ง </a:t>
            </a:r>
            <a:endParaRPr lang="th-TH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เพื่อให้</a:t>
            </a:r>
            <a:r>
              <a:rPr lang="th-TH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เกิดผลกระทบกับสิ่งแวดล้อม</a:t>
            </a:r>
            <a:r>
              <a:rPr lang="th-T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น้อยที่สุด</a:t>
            </a:r>
            <a:endParaRPr lang="th-TH" altLang="th-TH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3156780" cy="23665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62068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การขนส่งสาธารณะ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046153"/>
            <a:ext cx="2880320" cy="2366517"/>
          </a:xfrm>
          <a:prstGeom prst="rect">
            <a:avLst/>
          </a:prstGeom>
        </p:spPr>
      </p:pic>
      <p:sp>
        <p:nvSpPr>
          <p:cNvPr id="3" name="กล่องข้อความ 2"/>
          <p:cNvSpPr txBox="1"/>
          <p:nvPr/>
        </p:nvSpPr>
        <p:spPr>
          <a:xfrm>
            <a:off x="755576" y="135579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โครงการรถไฟฟ้าสาธราณะ</a:t>
            </a:r>
            <a:endParaRPr lang="en-US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4932040" y="137901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โครงการรถจักรยาน</a:t>
            </a:r>
            <a:endParaRPr lang="en-US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943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ข้อมูลการใช้น้ำมัน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05764-1ADF-41F7-A808-0708AE77FF81}" type="slidenum">
              <a:rPr lang="en-US" altLang="th-TH" smtClean="0"/>
              <a:pPr>
                <a:defRPr/>
              </a:pPr>
              <a:t>27</a:t>
            </a:fld>
            <a:endParaRPr lang="th-TH" alt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09599" y="129478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  <a:hlinkClick r:id="rId2"/>
              </a:rPr>
              <a:t>ข้อมูลปี 60 </a:t>
            </a:r>
            <a:endParaRPr lang="th-TH" sz="2000" dirty="0">
              <a:solidFill>
                <a:srgbClr val="00B0F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  <a:hlinkClick r:id="rId3"/>
              </a:rPr>
              <a:t>ข้อมูลปี 61 </a:t>
            </a:r>
            <a:endParaRPr lang="th-TH" sz="2000" dirty="0">
              <a:solidFill>
                <a:srgbClr val="00B0F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  <a:hlinkClick r:id="rId4"/>
              </a:rPr>
              <a:t>ข้อมูลปี 62 </a:t>
            </a:r>
            <a:endParaRPr lang="th-TH" sz="2000" dirty="0">
              <a:solidFill>
                <a:srgbClr val="00B0F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  <a:hlinkClick r:id="rId5"/>
              </a:rPr>
              <a:t>ข้อมูลปี 63 </a:t>
            </a:r>
            <a:endParaRPr lang="th-TH" sz="2000" dirty="0">
              <a:solidFill>
                <a:srgbClr val="00B0F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5872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6F199560-5437-40EB-A031-65A422B1A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th-TH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C636A477-76BB-4519-81EB-A6F4202F7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34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th-TH" sz="2800" b="0">
              <a:solidFill>
                <a:srgbClr val="0000CC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5478" name="Rectangle 6">
            <a:extLst>
              <a:ext uri="{FF2B5EF4-FFF2-40B4-BE49-F238E27FC236}">
                <a16:creationId xmlns:a16="http://schemas.microsoft.com/office/drawing/2014/main" id="{80F4E9CD-A089-4872-B733-90ED475B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792163"/>
            <a:ext cx="813752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th-TH" altLang="th-TH" sz="4800" dirty="0">
              <a:solidFill>
                <a:srgbClr val="0000CC"/>
              </a:solidFill>
            </a:endParaRPr>
          </a:p>
        </p:txBody>
      </p:sp>
      <p:sp>
        <p:nvSpPr>
          <p:cNvPr id="105479" name="AutoShape 7">
            <a:extLst>
              <a:ext uri="{FF2B5EF4-FFF2-40B4-BE49-F238E27FC236}">
                <a16:creationId xmlns:a16="http://schemas.microsoft.com/office/drawing/2014/main" id="{FE14DBC6-4971-4474-BCCB-E0885B30C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1989138"/>
            <a:ext cx="4464050" cy="2233613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>
            <a:lvl1pPr marL="533400" indent="-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th-TH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3.</a:t>
            </a:r>
            <a:r>
              <a:rPr lang="th-TH" altLang="th-TH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ทรัพยากร</a:t>
            </a:r>
            <a:r>
              <a:rPr lang="th-TH" altLang="th-TH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อื่นๆ</a:t>
            </a:r>
            <a:endParaRPr lang="en-US" altLang="th-TH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th-TH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Other Resource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5">
            <a:extLst>
              <a:ext uri="{FF2B5EF4-FFF2-40B4-BE49-F238E27FC236}">
                <a16:creationId xmlns:a16="http://schemas.microsoft.com/office/drawing/2014/main" id="{94B4B0BA-53DF-472D-B51B-65FF93DB3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4" y="404664"/>
            <a:ext cx="6008160" cy="55846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มาตรการการประหยัด และการใช้ทรัพยากรอื่น</a:t>
            </a:r>
          </a:p>
        </p:txBody>
      </p:sp>
      <p:sp>
        <p:nvSpPr>
          <p:cNvPr id="108547" name="Text Box 6">
            <a:extLst>
              <a:ext uri="{FF2B5EF4-FFF2-40B4-BE49-F238E27FC236}">
                <a16:creationId xmlns:a16="http://schemas.microsoft.com/office/drawing/2014/main" id="{E647CC28-2789-4450-AD50-C9831171A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1412776"/>
            <a:ext cx="8137599" cy="422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th-TH" sz="240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ที่</a:t>
            </a:r>
            <a:r>
              <a:rPr lang="th-TH" altLang="th-TH" sz="2400" b="0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มีในสํานักงานและใช้เป็นประจํา ได้แก่ กระดาษ หมึกพิมพ์ อุปกรณ์เครื่องเขียน </a:t>
            </a:r>
            <a:r>
              <a:rPr lang="th-TH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และ   อุปกรณ์</a:t>
            </a:r>
            <a:r>
              <a:rPr lang="th-TH" altLang="th-TH" sz="2400" b="0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สํานักงาน เป็นต้น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กระดาษ </a:t>
            </a:r>
            <a:r>
              <a:rPr lang="th-TH" altLang="th-TH" sz="2400" b="0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หมึกพิมพ์ และอุปกรณ์สํานักงาน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เลือก</a:t>
            </a:r>
            <a:r>
              <a:rPr lang="th-TH" altLang="th-TH" sz="2400" b="0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ซื้อและใช้กระดาษจากหน่วยงานที่ได้รับรองด้านระบบการจัดการสิ่งแวดล้อม หรือเป็นมิตรกับ สิ่งแวดล้อม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นํา</a:t>
            </a:r>
            <a:r>
              <a:rPr lang="th-TH" altLang="th-TH" sz="2400" b="0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กระดาษจากการพิมพ์หรือใช้แล้วหน้าเดียว ใช้หน้าที่ว่างเป็นกระดาษบันทึกข้อความหรือร่างหนังสือ หรือ ใช้ในงานพิมพ์เอกสารต่าง ๆ เพื่อประหยัดกระดาษ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th-TH" sz="2400" b="0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ควบคุม</a:t>
            </a:r>
            <a:r>
              <a:rPr lang="th-TH" altLang="th-TH" sz="2400" b="0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ปริมาณกระดาษที่ใช้ในการถ่ายเอกสาร และให้มีการถ่ายเอกสารเฉพาะที่เกี่ยวข้องกับงานใน สํานักงานเท่านั้น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>
            <a:extLst>
              <a:ext uri="{FF2B5EF4-FFF2-40B4-BE49-F238E27FC236}">
                <a16:creationId xmlns:a16="http://schemas.microsoft.com/office/drawing/2014/main" id="{26C72EF1-B8CB-4B93-919B-B9CB99B5E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97859" y="404664"/>
            <a:ext cx="6336704" cy="1512168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none" anchor="ctr">
            <a:normAutofit fontScale="90000"/>
          </a:bodyPr>
          <a:lstStyle>
            <a:lvl1pPr marL="533400" indent="-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th-T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3.1</a:t>
            </a:r>
            <a:r>
              <a:rPr lang="th-TH" altLang="th-T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alt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การใช้น้ำ</a:t>
            </a:r>
            <a:endParaRPr lang="en-US" altLang="th-TH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Water Utilization</a:t>
            </a:r>
            <a:endParaRPr lang="th-TH" altLang="th-TH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AAA7F6C0-FE33-4356-BA57-53A67C4DA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2348880"/>
            <a:ext cx="6909302" cy="63289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dirty="0" smtClean="0">
                <a:solidFill>
                  <a:schemeClr val="bg1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altLang="th-TH" sz="2800" dirty="0">
                <a:solidFill>
                  <a:schemeClr val="bg1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กำหนดมาตรการประหยัด และสื่อสารให้พนักงานรับทราบ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FC8487A-78E5-4858-BE42-1AE5044FD9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60" y="3284984"/>
            <a:ext cx="6909302" cy="324036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h-TH" alt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ปิดก๊อกน้ำให้สนิทหลังเลิกใช้งาน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alt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เลือกใช้สุขภัณฑ์ประหยัดน้ำ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alt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ติดตั้งระบบน้ำให้สามารถใช้ประโยชน์จากการเก็บและจ่ายน้ำตามแรงโน้มถ่วงของโลก เพื่อหลีกเลี่ยงการใช้ พลังงานไปสูบและจ่าย</a:t>
            </a:r>
            <a:r>
              <a:rPr lang="th-TH" alt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น้ำภายใน</a:t>
            </a:r>
            <a:r>
              <a:rPr lang="th-TH" alt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อาคาร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alt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ตรวจสอบการรั่วไหลของน้ำ เพื่อลดการสูญเสียอย่างเปล่าประโยชน์ เช่น ตรวจสอบก๊อกน้ำ ท่อน้ำ เป็นประจำ</a:t>
            </a:r>
          </a:p>
        </p:txBody>
      </p:sp>
    </p:spTree>
    <p:extLst>
      <p:ext uri="{BB962C8B-B14F-4D97-AF65-F5344CB8AC3E}">
        <p14:creationId xmlns:p14="http://schemas.microsoft.com/office/powerpoint/2010/main" val="330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404664"/>
            <a:ext cx="8354889" cy="619268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h-TH" sz="2400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บํารุงรักษา</a:t>
            </a:r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เครื่องถ่ายเอกสาร เครื่องโทรสาร เครื่องพิมพ์</a:t>
            </a:r>
            <a:r>
              <a:rPr lang="th-TH" sz="2400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อย่างสม่ำเสมอ</a:t>
            </a:r>
            <a:endParaRPr lang="th-TH" sz="2400" dirty="0">
              <a:solidFill>
                <a:schemeClr val="accent1">
                  <a:lumMod val="75000"/>
                </a:schemeClr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sz="2400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</a:t>
            </a:r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เบิกวัสดุ ควรเบิกเฉพาะวัสดุที่จําเป็นในการปฏิบัติงาน และเบิกใช้ปริมาณที่พอเหมาะและใช้ร่วมกันอย่าง ประหยัด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400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กําหนด</a:t>
            </a:r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แนวทางการควบคุมการเบิกอุปกรณ์สํานักงาน เช่น กําหนดความถี่ในการเบิก เป็นต้น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400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อุปกรณ์</a:t>
            </a:r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สํานักงาน เช่น กรรไกร คัตเตอร์ ที่เย็บกระดาษ เป็นต้น ควรเบิกใช้เป็นส่วนรวม เนื่องจากสิ่งเหล่านี้ ไม่จําเป็นต้องใช้ต่อบุคคล โดยจัดให้มีจุดวัสดุสํานักงานรวมศูนย์ของหน่วยงาน เพื่อจัดวัสดุสํานักงานสําหรับใช้ร่วมกัน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400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ณรงค์</a:t>
            </a:r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การใช้ทรัพยากร สร้างจิตสํานึกให้บุคลากรเห็นความสําคัญ การมีส่วนร่วมในการใช้กระดาษ หมึก พิมพ์ อุปกรณ์เครื่องเขียน และอุปกรณ์สํานักงาน อย่างประหยัดและเหมาะสม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400" dirty="0" smtClean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ให้</a:t>
            </a:r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มีการจัดเก็บข้อมูลเพื่อเปรียบเทียบการลดลงของการใช้ทรัพยากร ข้อมูลการใช้กระดาษ หมึกพิมพ์ อุปกรณ์เครื่องเขียน และอุปกรณ์สํานักงานประจําเดือน และจัดทําสรุปผลรวมของการใช้ทรัพยากรสํานักงานในแต่ละ เดือน เพื่อเปรียบเทียบผล และการรายงานผลสรุปประจําเดือนเกี่ยวกับค่าใช้จ่าย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620688"/>
            <a:ext cx="33123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เครื่องถ่ายเอกสารรวมศูนย์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34444"/>
            <a:ext cx="3455605" cy="2592288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930588"/>
            <a:ext cx="3824511" cy="2869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00316"/>
            <a:ext cx="2808312" cy="2106709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351" y="3861048"/>
            <a:ext cx="2808312" cy="210671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327325"/>
            <a:ext cx="2772308" cy="2079700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467544" y="548680"/>
            <a:ext cx="39604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มุมอุปกรณ์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179512" y="3322979"/>
            <a:ext cx="33123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419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5">
            <a:extLst>
              <a:ext uri="{FF2B5EF4-FFF2-40B4-BE49-F238E27FC236}">
                <a16:creationId xmlns:a16="http://schemas.microsoft.com/office/drawing/2014/main" id="{94B4B0BA-53DF-472D-B51B-65FF93DB3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76672"/>
            <a:ext cx="2983824" cy="55846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การใช้ห้องประชุม</a:t>
            </a:r>
            <a:endParaRPr lang="th-TH" altLang="th-TH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08547" name="Text Box 6">
            <a:extLst>
              <a:ext uri="{FF2B5EF4-FFF2-40B4-BE49-F238E27FC236}">
                <a16:creationId xmlns:a16="http://schemas.microsoft.com/office/drawing/2014/main" id="{E647CC28-2789-4450-AD50-C9831171A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412776"/>
            <a:ext cx="79208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th-TH" sz="240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มีการใช้วัสดุในการจัดที่เป็นมิตรต่อสิ่งแวดล้อม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th-TH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เปิด เครื่องปรับอากาศที่ </a:t>
            </a:r>
            <a:r>
              <a:rPr lang="en-US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25 </a:t>
            </a:r>
            <a:r>
              <a:rPr lang="th-TH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องศา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th-TH" altLang="th-TH" sz="2400" b="0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altLang="th-TH" sz="2400" b="0" dirty="0" smtClean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ขอความร่วมมือให้ ใช้ห้องประชุมตามระยะเวลาที่กำหนด</a:t>
            </a:r>
            <a:endParaRPr lang="th-TH" altLang="th-TH" sz="2400" b="0" dirty="0">
              <a:solidFill>
                <a:srgbClr val="00B0F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3238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05764-1ADF-41F7-A808-0708AE77FF81}" type="slidenum">
              <a:rPr lang="en-US" altLang="th-TH" smtClean="0"/>
              <a:pPr>
                <a:defRPr/>
              </a:pPr>
              <a:t>34</a:t>
            </a:fld>
            <a:endParaRPr lang="th-TH" altLang="th-TH"/>
          </a:p>
        </p:txBody>
      </p:sp>
      <p:sp>
        <p:nvSpPr>
          <p:cNvPr id="5" name="TextBox 4"/>
          <p:cNvSpPr txBox="1"/>
          <p:nvPr/>
        </p:nvSpPr>
        <p:spPr>
          <a:xfrm>
            <a:off x="467544" y="476672"/>
            <a:ext cx="16568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การจัดของว่าง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3815729" cy="2429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24743"/>
            <a:ext cx="3784320" cy="2429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5" y="3931065"/>
            <a:ext cx="3784928" cy="2473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31065"/>
            <a:ext cx="3784320" cy="247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1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9036495" cy="1320800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การจองห้องประชุม ด้วยระบบจองห้องประชุมออนไลน์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 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http://www.meetingroom.welfares.mju.ac.th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/</a:t>
            </a:r>
            <a:b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</a:br>
            <a:endParaRPr lang="en-US" sz="2700" b="1" dirty="0">
              <a:solidFill>
                <a:schemeClr val="accent1">
                  <a:lumMod val="50000"/>
                </a:schemeClr>
              </a:solidFill>
              <a:hlinkClick r:id="rId2"/>
            </a:endParaRPr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536" y="1663414"/>
            <a:ext cx="8066856" cy="4377949"/>
          </a:xfrm>
          <a:prstGeom prst="rect">
            <a:avLst/>
          </a:prstGeom>
        </p:spPr>
      </p:pic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05764-1ADF-41F7-A808-0708AE77FF81}" type="slidenum">
              <a:rPr lang="en-US" altLang="th-TH" smtClean="0"/>
              <a:pPr>
                <a:defRPr/>
              </a:pPr>
              <a:t>35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956723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5496" y="332656"/>
            <a:ext cx="8496943" cy="1320800"/>
          </a:xfrm>
        </p:spPr>
        <p:txBody>
          <a:bodyPr/>
          <a:lstStyle/>
          <a:p>
            <a:r>
              <a:rPr lang="th-TH" dirty="0" smtClean="0">
                <a:solidFill>
                  <a:schemeClr val="accent1">
                    <a:lumMod val="50000"/>
                  </a:schemeClr>
                </a:solidFill>
              </a:rPr>
              <a:t>การ</a:t>
            </a:r>
            <a:r>
              <a:rPr lang="th-TH" dirty="0">
                <a:solidFill>
                  <a:schemeClr val="accent1">
                    <a:lumMod val="50000"/>
                  </a:schemeClr>
                </a:solidFill>
              </a:rPr>
              <a:t>ใช้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e-manage </a:t>
            </a:r>
            <a:r>
              <a:rPr lang="th-TH" dirty="0">
                <a:solidFill>
                  <a:schemeClr val="accent1">
                    <a:lumMod val="50000"/>
                  </a:schemeClr>
                </a:solidFill>
              </a:rPr>
              <a:t>ในการส่งเอกสาร เพื่อลดการใช้</a:t>
            </a:r>
            <a:r>
              <a:rPr lang="th-TH" dirty="0" smtClean="0">
                <a:solidFill>
                  <a:schemeClr val="accent1">
                    <a:lumMod val="50000"/>
                  </a:schemeClr>
                </a:solidFill>
              </a:rPr>
              <a:t>กระดาษ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05764-1ADF-41F7-A808-0708AE77FF81}" type="slidenum">
              <a:rPr lang="en-US" altLang="th-TH" smtClean="0"/>
              <a:pPr>
                <a:defRPr/>
              </a:pPr>
              <a:t>36</a:t>
            </a:fld>
            <a:endParaRPr lang="th-TH" altLang="th-TH"/>
          </a:p>
        </p:txBody>
      </p:sp>
      <p:pic>
        <p:nvPicPr>
          <p:cNvPr id="7" name="ตัวแทนเนื้อหา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412776"/>
            <a:ext cx="8393486" cy="455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03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88640"/>
            <a:ext cx="8784976" cy="6597352"/>
          </a:xfrm>
          <a:prstGeom prst="rect">
            <a:avLst/>
          </a:prstGeom>
        </p:spPr>
      </p:pic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05764-1ADF-41F7-A808-0708AE77FF81}" type="slidenum">
              <a:rPr lang="en-US" altLang="th-TH" smtClean="0"/>
              <a:pPr>
                <a:defRPr/>
              </a:pPr>
              <a:t>37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731199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8" y="116632"/>
            <a:ext cx="9056899" cy="6741368"/>
          </a:xfrm>
          <a:prstGeom prst="rect">
            <a:avLst/>
          </a:prstGeom>
        </p:spPr>
      </p:pic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05764-1ADF-41F7-A808-0708AE77FF81}" type="slidenum">
              <a:rPr lang="en-US" altLang="th-TH" smtClean="0"/>
              <a:pPr>
                <a:defRPr/>
              </a:pPr>
              <a:t>38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997405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529510"/>
            <a:ext cx="8136904" cy="441165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งดนําน้ำประปารดน้ำสนามหญ้า </a:t>
            </a:r>
            <a:r>
              <a:rPr 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ต้นไม้ ยกเว้นกรณีจําเป็น </a:t>
            </a:r>
            <a:r>
              <a:rPr 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รณรงค์</a:t>
            </a:r>
            <a:r>
              <a:rPr 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</a:t>
            </a:r>
            <a:r>
              <a:rPr 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ประหยัดน้ำ </a:t>
            </a:r>
            <a:r>
              <a:rPr 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สร้างจิตสํานึกให้บุคลากรเห็นความสําคัญ การมีส่วนร่วมในการอนุรักษ์และประหยัด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กําหนด</a:t>
            </a:r>
            <a:r>
              <a:rPr 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แนวทางหรือควบคุมหน่วยงานภายนอกที่เข้ามาใช้พื้นที่ให้ปฏิบัติตามมาตรการเกี่ยวกับการ</a:t>
            </a:r>
            <a:r>
              <a:rPr 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ใช้น้ำ</a:t>
            </a:r>
            <a:endParaRPr lang="th-TH" sz="2800" dirty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ให้</a:t>
            </a:r>
            <a:r>
              <a:rPr 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มีการจัดเก็บข้อมูลการ</a:t>
            </a:r>
            <a:r>
              <a:rPr 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ใช้น้ำประจําเดือน </a:t>
            </a:r>
            <a:r>
              <a:rPr 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และจัดทําสรุปผลรวมของการ</a:t>
            </a:r>
            <a:r>
              <a:rPr 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ใช้น้ำของ</a:t>
            </a:r>
            <a:r>
              <a:rPr 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หน่วยงานในแต่ละเดือน ให้อยู่ในรูปกราฟ เพื่อเปรียบเทียบผลจากการ</a:t>
            </a:r>
            <a:r>
              <a:rPr 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ใช้น้ำ </a:t>
            </a:r>
            <a:r>
              <a:rPr 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และรายงานผลสรุปประจําเดือนเกี่ยวกับค่าใช้จ่าย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6" y="620688"/>
            <a:ext cx="3520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ติดตั้งเซนเซอร์ก๊อกน้ำอัตโนมัติ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6" y="1916832"/>
            <a:ext cx="2745127" cy="365934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68870"/>
            <a:ext cx="2808312" cy="3743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05764-1ADF-41F7-A808-0708AE77FF81}" type="slidenum">
              <a:rPr lang="en-US" altLang="th-TH" smtClean="0"/>
              <a:pPr>
                <a:defRPr/>
              </a:pPr>
              <a:t>6</a:t>
            </a:fld>
            <a:endParaRPr lang="th-TH" alt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119109"/>
            <a:ext cx="3271139" cy="2237883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909769"/>
            <a:ext cx="3238670" cy="215911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19108"/>
            <a:ext cx="3182386" cy="2296055"/>
          </a:xfrm>
          <a:prstGeom prst="rect">
            <a:avLst/>
          </a:prstGeom>
        </p:spPr>
      </p:pic>
      <p:sp>
        <p:nvSpPr>
          <p:cNvPr id="9" name="กล่องข้อความ 8"/>
          <p:cNvSpPr txBox="1"/>
          <p:nvPr/>
        </p:nvSpPr>
        <p:spPr>
          <a:xfrm>
            <a:off x="445902" y="476672"/>
            <a:ext cx="2209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ติดป้ายรณรงค์การประหยัดน้ำ</a:t>
            </a:r>
            <a:endParaRPr lang="en-US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973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>
            <a:extLst>
              <a:ext uri="{FF2B5EF4-FFF2-40B4-BE49-F238E27FC236}">
                <a16:creationId xmlns:a16="http://schemas.microsoft.com/office/drawing/2014/main" id="{45CEE895-362E-4EA7-A754-D76E536013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1916832"/>
            <a:ext cx="6838950" cy="2582863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th-TH" alt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ดำเนินการเก็บข้อมูลการใช้น้ำประจำเดือน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th-TH" alt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จัดทำสรุปผลรวมของการใช้น้ำของสำนักงานในแต่ละเดือน เพื่อเปรียบเทียบผลจากการใช้น้ำ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th-TH" alt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รวมไปถึงการรายงานผลสรุปประจำเดือนเกี่ยวกับค่าใช้จ่าย</a:t>
            </a:r>
            <a:r>
              <a:rPr lang="en-US" altLang="th-TH" sz="2800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endParaRPr lang="th-TH" altLang="th-TH" sz="2800" dirty="0" smtClean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alt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  <a:hlinkClick r:id="rId2"/>
              </a:rPr>
              <a:t>ข้อมูลปี 60</a:t>
            </a:r>
            <a:endParaRPr lang="th-TH" altLang="th-TH" sz="2800" dirty="0" smtClean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th-TH" alt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  <a:hlinkClick r:id="rId3"/>
              </a:rPr>
              <a:t>ข้อมูล</a:t>
            </a:r>
            <a:r>
              <a:rPr lang="th-TH" alt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  <a:hlinkClick r:id="rId4"/>
              </a:rPr>
              <a:t>ปี61</a:t>
            </a:r>
            <a:endParaRPr lang="th-TH" altLang="th-TH" sz="2800" dirty="0" smtClean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th-TH" alt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  <a:hlinkClick r:id="rId5"/>
              </a:rPr>
              <a:t>ข้อมูลปี 62</a:t>
            </a:r>
            <a:endParaRPr lang="th-TH" altLang="th-TH" sz="2800" dirty="0" smtClean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th-TH" altLang="th-TH" sz="2800" dirty="0" smtClean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  <a:hlinkClick r:id="rId6"/>
              </a:rPr>
              <a:t>ข้อมูลปี 63</a:t>
            </a:r>
            <a:endParaRPr lang="th-TH" altLang="th-TH" sz="2800" dirty="0" smtClean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endParaRPr lang="th-TH" altLang="th-TH" sz="2800" dirty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03427" name="AutoShape 5">
            <a:extLst>
              <a:ext uri="{FF2B5EF4-FFF2-40B4-BE49-F238E27FC236}">
                <a16:creationId xmlns:a16="http://schemas.microsoft.com/office/drawing/2014/main" id="{562277FE-A1B9-4E12-A49B-E94CFE31D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617" y="764704"/>
            <a:ext cx="2949343" cy="590505"/>
          </a:xfrm>
          <a:prstGeom prst="roundRect">
            <a:avLst>
              <a:gd name="adj" fmla="val 16667"/>
            </a:avLst>
          </a:prstGeom>
          <a:solidFill>
            <a:srgbClr val="33CC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h-T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3.</a:t>
            </a:r>
            <a:r>
              <a:rPr lang="th-TH" altLang="th-T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altLang="th-TH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เก็บข้อมูลการใช้น้ำ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4DABE10D-4A01-49DB-98B7-5785467A09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th-TH"/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ABE1FAF7-F859-4314-91CE-C945029AE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34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th-TH" sz="2800" b="0">
              <a:solidFill>
                <a:srgbClr val="0000CC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1143" name="AutoShape 7">
            <a:extLst>
              <a:ext uri="{FF2B5EF4-FFF2-40B4-BE49-F238E27FC236}">
                <a16:creationId xmlns:a16="http://schemas.microsoft.com/office/drawing/2014/main" id="{6374C545-1CBE-435D-8AD9-A5032D3A5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2335645"/>
            <a:ext cx="6006757" cy="173990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>
            <a:lvl1pPr marL="533400" indent="-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th-TH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3.2</a:t>
            </a:r>
            <a:r>
              <a:rPr lang="th-TH" altLang="th-TH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การใช้พลังงานไฟฟ้า</a:t>
            </a:r>
            <a:endParaRPr lang="en-US" altLang="th-TH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th-TH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Electric power consumption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98" y="1196752"/>
            <a:ext cx="7560840" cy="542576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chemeClr val="tx1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sz="2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ด้านเครื่องปรับอากาศ</a:t>
            </a:r>
            <a:endParaRPr lang="th-TH" sz="2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sz="24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กําหนดเวลา</a:t>
            </a:r>
            <a:r>
              <a:rPr lang="th-TH" sz="24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เปิด-ปิดเครื่องปรับอากาศ ช่วงเช้าเวลา 10.00 น. ถึง 11.30 น. ช่วงบ่าย เวลา 13.00 น. ถึง 16.00 น. โดยตั้งค่าทําความเย็นที่ 25 องศา กรณีที่บุคลากรในห้องมีจํานวนน้อย ไม่ควรเปิดเครื่องปรับอากาศ ให้เปิด พัดลมแทน เพื่อประหยัดพลังงาน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4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ดําเนินการ</a:t>
            </a:r>
            <a:r>
              <a:rPr lang="th-TH" sz="24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ทําความสะอาดแผ่นกรองอากาศอย่างน้อยเดือนละ 1 ครั้ง และให้มีการตรวจสอบ ล้างทําความ สะอาดเครื่องอากาศปีละ 3 ครั้ง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4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ลด</a:t>
            </a:r>
            <a:r>
              <a:rPr lang="th-TH" sz="24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ภาระการทํางานของเครื่องปรับอากาศ เพื่อป้องกันและควบคุมความร้อนเข้าสู่ห้องปรับอากาศ เช่น การ เปิด-ปิดประตู หน้าต่างทิ้งไว้ การดูดอากาศของพัดลมระบายอากาศ เป็นต้น และหลีกเลี่ยงการนําเครื่องใช้ไฟฟ้าที่สร้าง ความร้อน หรือของที่มีความชื้นเข้าไปไว้ในห้องปรับอากาศ เช่น เครื่องถ่ายเอกสาร กาต้มน้ําร้อน ตู้เย็น ไมโครเวฟ ฯลฯ เนื่องจากเมื่อมีการนําความร้อนหรือความชื้นเข้ามาในห้องจะทําให้เครื่องปรับอากาศทํางานมากขึ้น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400" dirty="0" smtClean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ลด</a:t>
            </a:r>
            <a:r>
              <a:rPr lang="th-TH" sz="2400" dirty="0">
                <a:solidFill>
                  <a:schemeClr val="accent2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และหลีกเลี่ยงการเก็บเอกสาร หรือวัสดุอื่นใดที่ไม่จําเป็นต้องใช้งานในห้องที่มีเครื่องปรับอากาศ เพื่อลด การสูญเสีย และใช้พลังงาน</a:t>
            </a:r>
          </a:p>
          <a:p>
            <a:endParaRPr lang="en-US" dirty="0">
              <a:solidFill>
                <a:srgbClr val="00CC00"/>
              </a:solidFill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DCBD1B85-987E-4AEA-872D-E084B0DD6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08" y="332656"/>
            <a:ext cx="7448068" cy="639834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กำหนด</a:t>
            </a:r>
            <a:r>
              <a:rPr lang="th-TH" altLang="th-TH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มาตรการ</a:t>
            </a:r>
            <a:r>
              <a:rPr lang="th-TH" altLang="th-T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ประหยัดไฟฟ้า </a:t>
            </a:r>
            <a:r>
              <a:rPr lang="th-TH" altLang="th-TH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และสื่อสารให้พนักงานรับทราบ</a:t>
            </a:r>
          </a:p>
        </p:txBody>
      </p:sp>
    </p:spTree>
    <p:extLst>
      <p:ext uri="{BB962C8B-B14F-4D97-AF65-F5344CB8AC3E}">
        <p14:creationId xmlns:p14="http://schemas.microsoft.com/office/powerpoint/2010/main" val="13743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การออกแบบที่กำหนดเอ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84E313EF3DE94F98E90C530D008CB6" ma:contentTypeVersion="13" ma:contentTypeDescription="Create a new document." ma:contentTypeScope="" ma:versionID="6603c5c3fa9af9e41367a461eccc46c9">
  <xsd:schema xmlns:xsd="http://www.w3.org/2001/XMLSchema" xmlns:xs="http://www.w3.org/2001/XMLSchema" xmlns:p="http://schemas.microsoft.com/office/2006/metadata/properties" xmlns:ns3="640cc6fc-df62-4bcb-8190-2b70f63f83ce" xmlns:ns4="d14902bd-5590-4888-bad9-be199d6896a4" targetNamespace="http://schemas.microsoft.com/office/2006/metadata/properties" ma:root="true" ma:fieldsID="2cdfaafb76d9d7c2ce048509f74e63df" ns3:_="" ns4:_="">
    <xsd:import namespace="640cc6fc-df62-4bcb-8190-2b70f63f83ce"/>
    <xsd:import namespace="d14902bd-5590-4888-bad9-be199d6896a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0cc6fc-df62-4bcb-8190-2b70f63f83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902bd-5590-4888-bad9-be199d6896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90D549-8DC6-4890-B818-B5DA01B7180B}">
  <ds:schemaRefs>
    <ds:schemaRef ds:uri="640cc6fc-df62-4bcb-8190-2b70f63f83ce"/>
    <ds:schemaRef ds:uri="http://purl.org/dc/terms/"/>
    <ds:schemaRef ds:uri="http://schemas.microsoft.com/office/2006/documentManagement/types"/>
    <ds:schemaRef ds:uri="http://purl.org/dc/dcmitype/"/>
    <ds:schemaRef ds:uri="d14902bd-5590-4888-bad9-be199d6896a4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AB8EFC8-7496-4D52-9A54-8A3EDD2A59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0cc6fc-df62-4bcb-8190-2b70f63f83ce"/>
    <ds:schemaRef ds:uri="d14902bd-5590-4888-bad9-be199d6896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D0126D-66E9-4D72-8599-AD26274EB9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5193</TotalTime>
  <Words>1755</Words>
  <Application>Microsoft Office PowerPoint</Application>
  <PresentationFormat>นำเสนอทางหน้าจอ (4:3)</PresentationFormat>
  <Paragraphs>135</Paragraphs>
  <Slides>38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38</vt:i4>
      </vt:variant>
    </vt:vector>
  </HeadingPairs>
  <TitlesOfParts>
    <vt:vector size="50" baseType="lpstr">
      <vt:lpstr>Angsana New</vt:lpstr>
      <vt:lpstr>Arial</vt:lpstr>
      <vt:lpstr>Calibri</vt:lpstr>
      <vt:lpstr>Cordia New</vt:lpstr>
      <vt:lpstr>TH Niramit AS</vt:lpstr>
      <vt:lpstr>TH NiramitIT๙</vt:lpstr>
      <vt:lpstr>TH SarabunPSK</vt:lpstr>
      <vt:lpstr>Trebuchet MS</vt:lpstr>
      <vt:lpstr>Wingdings</vt:lpstr>
      <vt:lpstr>Wingdings 3</vt:lpstr>
      <vt:lpstr>การออกแบบที่กำหนดเอง</vt:lpstr>
      <vt:lpstr>Facet</vt:lpstr>
      <vt:lpstr>งานนำเสนอ PowerPoint</vt:lpstr>
      <vt:lpstr>งานนำเสนอ PowerPoint</vt:lpstr>
      <vt:lpstr>3.1 การใช้น้ำ  Water Utilization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พลังงานทดแทน  ระบบโซล่าเซลล์ ขนาด 110 Kwh บนอาคารสำนักงานอธิการบดี ปี 2562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ข้อมูลการใช้น้ำมัน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การจองห้องประชุม ด้วยระบบจองห้องประชุมออนไลน์ http://www.meetingroom.welfares.mju.ac.th/ </vt:lpstr>
      <vt:lpstr>การใช้ e-manage ในการส่งเอกสาร เพื่อลดการใช้กระดาษ</vt:lpstr>
      <vt:lpstr>งานนำเสนอ PowerPoint</vt:lpstr>
      <vt:lpstr>งานนำเสนอ PowerPoint</vt:lpstr>
    </vt:vector>
  </TitlesOfParts>
  <Company>&lt;egyptian hak&gt;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โครงการสำนักงานสีเขียว</dc:title>
  <dc:creator>Ake</dc:creator>
  <cp:lastModifiedBy>Natgrita Komolnark</cp:lastModifiedBy>
  <cp:revision>309</cp:revision>
  <cp:lastPrinted>2017-02-16T08:08:10Z</cp:lastPrinted>
  <dcterms:created xsi:type="dcterms:W3CDTF">2013-08-25T08:52:30Z</dcterms:created>
  <dcterms:modified xsi:type="dcterms:W3CDTF">2020-11-12T22:52:48Z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0x0101009B84E313EF3DE94F98E90C530D008CB6</vt:lpwstr>
  </property>
</Properties>
</file>