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1"/>
  </p:notesMasterIdLst>
  <p:handoutMasterIdLst>
    <p:handoutMasterId r:id="rId32"/>
  </p:handoutMasterIdLst>
  <p:sldIdLst>
    <p:sldId id="274" r:id="rId2"/>
    <p:sldId id="307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5" r:id="rId13"/>
    <p:sldId id="287" r:id="rId14"/>
    <p:sldId id="288" r:id="rId15"/>
    <p:sldId id="289" r:id="rId16"/>
    <p:sldId id="290" r:id="rId17"/>
    <p:sldId id="292" r:id="rId18"/>
    <p:sldId id="294" r:id="rId19"/>
    <p:sldId id="295" r:id="rId20"/>
    <p:sldId id="296" r:id="rId21"/>
    <p:sldId id="297" r:id="rId22"/>
    <p:sldId id="298" r:id="rId23"/>
    <p:sldId id="304" r:id="rId24"/>
    <p:sldId id="299" r:id="rId25"/>
    <p:sldId id="303" r:id="rId26"/>
    <p:sldId id="308" r:id="rId27"/>
    <p:sldId id="305" r:id="rId28"/>
    <p:sldId id="309" r:id="rId29"/>
    <p:sldId id="301" r:id="rId30"/>
  </p:sldIdLst>
  <p:sldSz cx="9144000" cy="6858000" type="screen4x3"/>
  <p:notesSz cx="7099300" cy="10234613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8000"/>
    <a:srgbClr val="7EC23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88039" autoAdjust="0"/>
  </p:normalViewPr>
  <p:slideViewPr>
    <p:cSldViewPr>
      <p:cViewPr>
        <p:scale>
          <a:sx n="50" d="100"/>
          <a:sy n="50" d="100"/>
        </p:scale>
        <p:origin x="-173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FA048ECF-4DE4-4971-A92A-F1555B3F6428}" type="datetimeFigureOut">
              <a:rPr lang="th-TH"/>
              <a:pPr>
                <a:defRPr/>
              </a:pPr>
              <a:t>13/06/60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2D450F40-438D-4388-BC0F-E8E6ADED40A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E102E-F1CC-4A3B-AE8E-3BD18E2241B4}" type="datetimeFigureOut">
              <a:rPr lang="th-TH" smtClean="0"/>
              <a:pPr/>
              <a:t>13/06/60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55C58-806C-4A2B-BA64-9C4265E3E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55C58-806C-4A2B-BA64-9C4265E3ED1E}" type="slidenum">
              <a:rPr lang="th-TH" smtClean="0"/>
              <a:pPr/>
              <a:t>12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55C58-806C-4A2B-BA64-9C4265E3ED1E}" type="slidenum">
              <a:rPr lang="th-TH" smtClean="0"/>
              <a:pPr/>
              <a:t>13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55C58-806C-4A2B-BA64-9C4265E3ED1E}" type="slidenum">
              <a:rPr lang="th-TH" smtClean="0"/>
              <a:pPr/>
              <a:t>14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55C58-806C-4A2B-BA64-9C4265E3ED1E}" type="slidenum">
              <a:rPr lang="th-TH" smtClean="0"/>
              <a:pPr/>
              <a:t>15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55C58-806C-4A2B-BA64-9C4265E3ED1E}" type="slidenum">
              <a:rPr lang="th-TH" smtClean="0"/>
              <a:pPr/>
              <a:t>16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55C58-806C-4A2B-BA64-9C4265E3ED1E}" type="slidenum">
              <a:rPr lang="th-TH" smtClean="0"/>
              <a:pPr/>
              <a:t>17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55C58-806C-4A2B-BA64-9C4265E3ED1E}" type="slidenum">
              <a:rPr lang="th-TH" smtClean="0"/>
              <a:pPr/>
              <a:t>18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55C58-806C-4A2B-BA64-9C4265E3ED1E}" type="slidenum">
              <a:rPr lang="th-TH" smtClean="0"/>
              <a:pPr/>
              <a:t>19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juppt_4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9B253-BC65-4707-87C1-F2FC495314F5}" type="datetimeFigureOut">
              <a:rPr lang="th-TH"/>
              <a:pPr>
                <a:defRPr/>
              </a:pPr>
              <a:t>13/06/60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34C8-4FE4-46AA-9324-C2677903590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5927B-A978-43B0-90A1-4EC93BC07B81}" type="datetimeFigureOut">
              <a:rPr lang="th-TH"/>
              <a:pPr>
                <a:defRPr/>
              </a:pPr>
              <a:t>13/06/60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8DEDF-7736-4A67-937B-DE101BD9159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9F70-B784-4DCA-84D3-1E326160907F}" type="datetimeFigureOut">
              <a:rPr lang="th-TH"/>
              <a:pPr>
                <a:defRPr/>
              </a:pPr>
              <a:t>13/06/60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7A079-9710-4AA7-B927-B3CF665AAE9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juppt_4Abg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ี่เหลี่ยมผืนผ้า 8"/>
          <p:cNvSpPr/>
          <p:nvPr userDrawn="1"/>
        </p:nvSpPr>
        <p:spPr>
          <a:xfrm>
            <a:off x="-32" y="6383358"/>
            <a:ext cx="9144000" cy="142876"/>
          </a:xfrm>
          <a:prstGeom prst="rect">
            <a:avLst/>
          </a:prstGeom>
          <a:solidFill>
            <a:srgbClr val="7EC234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19061-2E41-47AC-8AE7-7E3BE43E1245}" type="datetimeFigureOut">
              <a:rPr lang="th-TH"/>
              <a:pPr>
                <a:defRPr/>
              </a:pPr>
              <a:t>13/06/60</a:t>
            </a:fld>
            <a:endParaRPr lang="th-TH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BF809-2978-48BF-B7EA-1EA6D32691D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622D-57BD-4BA7-88F0-31856A7D3014}" type="datetimeFigureOut">
              <a:rPr lang="th-TH"/>
              <a:pPr>
                <a:defRPr/>
              </a:pPr>
              <a:t>13/06/60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D8E58-75D7-4EFB-A723-20AA12C34CE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89DE-70EB-4930-B997-C54EBE33225E}" type="datetimeFigureOut">
              <a:rPr lang="th-TH"/>
              <a:pPr>
                <a:defRPr/>
              </a:pPr>
              <a:t>13/06/60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979DC-A868-4D0F-85E4-4DA93B107C3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B7710-3485-4D56-AD6C-6303E32A08CB}" type="datetimeFigureOut">
              <a:rPr lang="th-TH"/>
              <a:pPr>
                <a:defRPr/>
              </a:pPr>
              <a:t>13/06/60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C93C3-10CE-4D2A-8A1D-80FBCAD0E6F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45449-A194-4671-A905-C558A4031BC5}" type="datetimeFigureOut">
              <a:rPr lang="th-TH"/>
              <a:pPr>
                <a:defRPr/>
              </a:pPr>
              <a:t>13/06/60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6CAD3-B8D0-4890-AF13-D53ABF769BB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E8F3A-487B-4F5F-9E16-C3CD0AD09882}" type="datetimeFigureOut">
              <a:rPr lang="th-TH"/>
              <a:pPr>
                <a:defRPr/>
              </a:pPr>
              <a:t>13/06/60</a:t>
            </a:fld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338D7-B160-4D81-8165-FF19B6EDF5F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2992F-CA25-435D-8A49-917183A550D2}" type="datetimeFigureOut">
              <a:rPr lang="th-TH"/>
              <a:pPr>
                <a:defRPr/>
              </a:pPr>
              <a:t>13/06/60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9481D-24CD-42EF-8D2D-286B9F46352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DC9B2-DB82-4197-9E81-C39431DEF721}" type="datetimeFigureOut">
              <a:rPr lang="th-TH"/>
              <a:pPr>
                <a:defRPr/>
              </a:pPr>
              <a:t>13/06/60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C50A4-E2E8-4DE1-94BF-A7277AB5E7B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A2A625-44DC-4E19-BDAF-8886A7AA55DC}" type="datetimeFigureOut">
              <a:rPr lang="th-TH"/>
              <a:pPr>
                <a:defRPr/>
              </a:pPr>
              <a:t>13/06/60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A14E34-6C10-434B-AC13-C4F44F3EA65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rp.mju.ac.th/informationDetail.aspx?newsId=201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L:\&#3605;&#3636;&#3604;&#3605;&#3634;&#3617;&#3591;&#3634;&#3609;%2013-6-60\&#3611;&#3619;&#3632;&#3585;&#3634;&#3624;&#3609;&#3650;&#3618;&#3610;&#3634;&#3618;&#3626;&#3636;&#3656;&#3591;&#3649;&#3623;&#3604;&#3621;&#3657;&#3629;&#3617;60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file:///L:\&#3605;&#3636;&#3604;&#3605;&#3634;&#3617;&#3591;&#3634;&#3609;%2013-6-60\&#3588;&#3635;&#3626;&#3633;&#3656;&#3591;&#3649;&#3605;&#3656;&#3591;&#3605;&#3633;&#3657;&#3591;%20&#3585;&#3585;.&#3626;&#3609;&#3591;.&#3626;&#3637;&#3648;&#3586;&#3637;&#3618;&#3623;%201-3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L:\&#3605;&#3636;&#3604;&#3605;&#3634;&#3617;&#3591;&#3634;&#3609;%2013-6-60\&#3649;&#3610;&#3610;&#3615;&#3629;&#3619;&#3660;&#3617;%20&#3627;&#3617;&#3623;&#3604;%201\&#3585;&#3617;.&#3649;&#3621;&#3632;&#3586;&#3657;&#3629;&#3585;&#3635;&#3627;&#3609;&#3604;%20(&#3621;&#3591;&#3609;&#3634;&#3617;&#3649;&#3621;&#3657;&#3623;).pdf" TargetMode="External"/><Relationship Id="rId2" Type="http://schemas.openxmlformats.org/officeDocument/2006/relationships/hyperlink" Target="file:///L:\&#3605;&#3636;&#3604;&#3605;&#3634;&#3617;&#3591;&#3634;&#3609;%2013-6-60\&#3649;&#3610;&#3610;&#3615;&#3629;&#3619;&#3660;&#3617;%20&#3627;&#3617;&#3623;&#3604;%201\&#3585;&#3634;&#3619;&#3619;&#3632;&#3610;&#3640;&#3649;&#3621;&#3632;&#3611;&#3619;&#3632;&#3648;&#3617;&#3636;&#3609;&#3611;&#3633;&#3597;&#3627;&#3634;&#3626;&#3636;&#3656;&#3591;&#3649;&#3623;&#3604;&#3621;&#3657;&#3629;&#3617;(&#3623;&#3636;&#3648;&#3588;&#3619;&#3634;&#3632;&#3627;&#3660;&#3585;&#3619;&#3632;&#3610;&#3623;&#3609;&#3591;&#3634;&#3609;)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85786" y="2428868"/>
            <a:ext cx="835824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th-TH" sz="4800" b="1" dirty="0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Angsana New" pitchFamily="18" charset="-34"/>
                <a:ea typeface="Times New Roman" pitchFamily="18" charset="0"/>
              </a:rPr>
              <a:t>        </a:t>
            </a:r>
            <a:r>
              <a:rPr lang="th-TH" sz="5400" b="1" dirty="0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Angsana New" pitchFamily="18" charset="-34"/>
                <a:ea typeface="Times New Roman" pitchFamily="18" charset="0"/>
              </a:rPr>
              <a:t>รายงานผลการดำเนินการ</a:t>
            </a:r>
          </a:p>
          <a:p>
            <a:pPr algn="ctr" eaLnBrk="0" hangingPunct="0">
              <a:defRPr/>
            </a:pPr>
            <a:r>
              <a:rPr lang="th-TH" sz="5400" b="1" dirty="0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Angsana New" pitchFamily="18" charset="-34"/>
              </a:rPr>
              <a:t>สำนักงานสีเขียว </a:t>
            </a:r>
            <a:r>
              <a:rPr lang="en-US" sz="5400" b="1" dirty="0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Angsana New" pitchFamily="18" charset="-34"/>
              </a:rPr>
              <a:t>(Green Office)</a:t>
            </a:r>
          </a:p>
          <a:p>
            <a:pPr algn="ctr" eaLnBrk="0" hangingPunct="0">
              <a:defRPr/>
            </a:pPr>
            <a:r>
              <a:rPr lang="th-TH" sz="5400" b="1" dirty="0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Angsana New" pitchFamily="18" charset="-34"/>
              </a:rPr>
              <a:t>สำนักงานอธิการบดี</a:t>
            </a:r>
          </a:p>
          <a:p>
            <a:pPr algn="ctr" eaLnBrk="0" hangingPunct="0">
              <a:defRPr/>
            </a:pPr>
            <a:r>
              <a:rPr lang="th-TH" sz="4800" b="1" dirty="0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Angsana New" pitchFamily="18" charset="-34"/>
              </a:rPr>
              <a:t>ประจำปี 2560</a:t>
            </a:r>
          </a:p>
        </p:txBody>
      </p:sp>
    </p:spTree>
  </p:cSld>
  <p:clrMapOvr>
    <a:masterClrMapping/>
  </p:clrMapOvr>
  <p:transition advTm="268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71538" y="1071546"/>
            <a:ext cx="7858180" cy="5429288"/>
          </a:xfrm>
        </p:spPr>
        <p:txBody>
          <a:bodyPr/>
          <a:lstStyle/>
          <a:p>
            <a:pPr>
              <a:buNone/>
            </a:pPr>
            <a:r>
              <a:rPr lang="th-TH" sz="3600" b="1" dirty="0" smtClean="0">
                <a:solidFill>
                  <a:srgbClr val="008000"/>
                </a:solidFill>
                <a:cs typeface="+mj-cs"/>
              </a:rPr>
              <a:t>การแบ่งหน้าที่ความรับผิดชอบ </a:t>
            </a:r>
          </a:p>
          <a:p>
            <a:pPr>
              <a:buNone/>
            </a:pPr>
            <a:r>
              <a:rPr lang="th-TH" sz="3600" b="1" dirty="0" smtClean="0">
                <a:solidFill>
                  <a:srgbClr val="008000"/>
                </a:solidFill>
                <a:cs typeface="+mj-cs"/>
              </a:rPr>
              <a:t>หมวดที่ 1 การบริหารจัดการองค์กร</a:t>
            </a:r>
          </a:p>
          <a:p>
            <a:pPr>
              <a:buNone/>
            </a:pPr>
            <a:r>
              <a:rPr lang="th-TH" sz="3600" b="1" dirty="0" smtClean="0">
                <a:solidFill>
                  <a:srgbClr val="008000"/>
                </a:solidFill>
                <a:cs typeface="+mj-cs"/>
              </a:rPr>
              <a:t>หมวดที่ 2 การดำเนินงาน</a:t>
            </a:r>
          </a:p>
          <a:p>
            <a:pPr>
              <a:buNone/>
            </a:pPr>
            <a:r>
              <a:rPr lang="th-TH" sz="3600" b="1" dirty="0" smtClean="0">
                <a:solidFill>
                  <a:srgbClr val="008000"/>
                </a:solidFill>
                <a:cs typeface="+mj-cs"/>
              </a:rPr>
              <a:t>หมวดที่ 3 การใช้พลังงานและทรัพยากร</a:t>
            </a:r>
          </a:p>
          <a:p>
            <a:pPr>
              <a:buNone/>
            </a:pPr>
            <a:r>
              <a:rPr lang="th-TH" sz="3600" b="1" dirty="0" smtClean="0">
                <a:solidFill>
                  <a:srgbClr val="008000"/>
                </a:solidFill>
                <a:cs typeface="+mj-cs"/>
              </a:rPr>
              <a:t>หมวดที่ 4 การจัดการของเสีย</a:t>
            </a:r>
          </a:p>
          <a:p>
            <a:pPr>
              <a:buNone/>
            </a:pPr>
            <a:r>
              <a:rPr lang="th-TH" sz="3600" b="1" dirty="0" smtClean="0">
                <a:solidFill>
                  <a:srgbClr val="008000"/>
                </a:solidFill>
                <a:cs typeface="+mj-cs"/>
              </a:rPr>
              <a:t>หมวดที่ 5 สภาพแวดล้อมภายในและภายนอกสำนักงาน</a:t>
            </a:r>
          </a:p>
          <a:p>
            <a:pPr>
              <a:buNone/>
            </a:pPr>
            <a:r>
              <a:rPr lang="th-TH" sz="3600" b="1" dirty="0" smtClean="0">
                <a:solidFill>
                  <a:srgbClr val="008000"/>
                </a:solidFill>
                <a:cs typeface="+mj-cs"/>
              </a:rPr>
              <a:t>หมวดที่ 6 การจัดซื้อวัสดุ อุปกรณ์ และการจัดจ้างในสำนักงาน</a:t>
            </a:r>
          </a:p>
          <a:p>
            <a:pPr>
              <a:buNone/>
            </a:pPr>
            <a:r>
              <a:rPr lang="th-TH" sz="3600" b="1" dirty="0" smtClean="0">
                <a:solidFill>
                  <a:srgbClr val="008000"/>
                </a:solidFill>
                <a:cs typeface="+mj-cs"/>
              </a:rPr>
              <a:t>หมวดที่ 7 การปรับปรุงอย่างต่อเนื่อง</a:t>
            </a:r>
          </a:p>
          <a:p>
            <a:pPr>
              <a:buNone/>
            </a:pPr>
            <a:endParaRPr lang="th-TH" sz="3600" b="1" dirty="0">
              <a:solidFill>
                <a:srgbClr val="008000"/>
              </a:solidFill>
              <a:cs typeface="+mj-cs"/>
            </a:endParaRPr>
          </a:p>
        </p:txBody>
      </p:sp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7030A0"/>
                </a:solidFill>
              </a:rPr>
              <a:t>หมวดการดำเนินงานสำนักงานสีเขียว</a:t>
            </a:r>
            <a:endParaRPr lang="th-TH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142976" y="857232"/>
            <a:ext cx="7543824" cy="4525963"/>
          </a:xfrm>
        </p:spPr>
        <p:txBody>
          <a:bodyPr/>
          <a:lstStyle/>
          <a:p>
            <a:pPr algn="ctr">
              <a:buNone/>
            </a:pPr>
            <a:endParaRPr lang="th-TH" sz="3600" b="1" dirty="0" smtClean="0">
              <a:solidFill>
                <a:srgbClr val="008000"/>
              </a:solidFill>
              <a:cs typeface="+mj-cs"/>
            </a:endParaRPr>
          </a:p>
          <a:p>
            <a:pPr algn="ctr">
              <a:buNone/>
            </a:pPr>
            <a:endParaRPr lang="th-TH" sz="3600" b="1" dirty="0" smtClean="0">
              <a:solidFill>
                <a:srgbClr val="008000"/>
              </a:solidFill>
              <a:cs typeface="+mj-cs"/>
            </a:endParaRPr>
          </a:p>
          <a:p>
            <a:pPr algn="ctr">
              <a:buNone/>
            </a:pPr>
            <a:endParaRPr lang="th-TH" sz="3600" b="1" dirty="0">
              <a:solidFill>
                <a:srgbClr val="008000"/>
              </a:solidFill>
              <a:cs typeface="+mj-cs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-32" y="714356"/>
          <a:ext cx="9072594" cy="6126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64054"/>
                <a:gridCol w="3773361"/>
                <a:gridCol w="3035179"/>
              </a:tblGrid>
              <a:tr h="565614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หมวด</a:t>
                      </a:r>
                      <a:endParaRPr lang="th-TH" sz="32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ผู้รับผิดชอบ</a:t>
                      </a:r>
                      <a:endParaRPr lang="th-TH" sz="32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หน้าที่รับผิดชอบ</a:t>
                      </a:r>
                      <a:endParaRPr lang="th-TH" sz="32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</a:tr>
              <a:tr h="506076">
                <a:tc gridSpan="3"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หมวดที่ 1 การบริหารจัดการ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911915">
                <a:tc>
                  <a:txBody>
                    <a:bodyPr/>
                    <a:lstStyle/>
                    <a:p>
                      <a:pPr algn="l"/>
                      <a:r>
                        <a:rPr lang="th-TH" sz="32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1.1 นโยบายสิ่งแวดล้อม</a:t>
                      </a:r>
                    </a:p>
                    <a:p>
                      <a:pPr algn="l"/>
                      <a:r>
                        <a:rPr lang="th-TH" sz="32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1.2 การวางแผนการดำเนินงาน</a:t>
                      </a:r>
                    </a:p>
                    <a:p>
                      <a:pPr algn="l"/>
                      <a:r>
                        <a:rPr lang="th-TH" sz="32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1.3 ทบทวนโดยฝ่ายบริหาร</a:t>
                      </a:r>
                      <a:endParaRPr lang="th-TH" sz="32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-</a:t>
                      </a:r>
                      <a:r>
                        <a:rPr lang="th-TH" sz="27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 </a:t>
                      </a:r>
                      <a:r>
                        <a:rPr lang="th-TH" sz="2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รองอธิการบดี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(อาจารย์</a:t>
                      </a:r>
                      <a:r>
                        <a:rPr lang="th-TH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อภิชาติ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  สวนคำกอง)</a:t>
                      </a:r>
                      <a:endParaRPr lang="en-US" sz="27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th-TH" sz="2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 ผู้อำนวยการกองอาคารและสถานที่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 ผู้อำนวยการกองสวัสดิการ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7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 </a:t>
                      </a:r>
                      <a:r>
                        <a:rPr lang="th-TH" sz="2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ผู้อำนวยการศูนย์เทคโนโลยีสารสนเทศ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7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 ที่ปรึกษาอธิการบดี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th-TH" sz="27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  (นางศรีกุล </a:t>
                      </a:r>
                      <a:r>
                        <a:rPr lang="th-TH" sz="27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นัน</a:t>
                      </a:r>
                      <a:r>
                        <a:rPr lang="th-TH" sz="27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ทะชมพู)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th-TH" sz="27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- นางจินดา  จันที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นางรุ่งทิวา  เจริญทรัพย์</a:t>
                      </a:r>
                    </a:p>
                    <a:p>
                      <a:r>
                        <a:rPr lang="th-TH" sz="2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-</a:t>
                      </a:r>
                      <a:r>
                        <a:rPr lang="th-TH" sz="27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 </a:t>
                      </a:r>
                      <a:r>
                        <a:rPr lang="th-TH" sz="2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นางอำพร  </a:t>
                      </a:r>
                      <a:r>
                        <a:rPr lang="th-TH" sz="27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เวียต</a:t>
                      </a:r>
                      <a:r>
                        <a:rPr lang="th-TH" sz="2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ตัน</a:t>
                      </a:r>
                    </a:p>
                    <a:p>
                      <a:r>
                        <a:rPr lang="th-TH" sz="2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-</a:t>
                      </a:r>
                      <a:r>
                        <a:rPr lang="th-TH" sz="27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 </a:t>
                      </a:r>
                      <a:r>
                        <a:rPr lang="th-TH" sz="2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รก.หัวหน้างานบริหารและธุรการ</a:t>
                      </a:r>
                      <a:r>
                        <a:rPr lang="th-TH" sz="27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 กองอาคารและสถานที่</a:t>
                      </a:r>
                      <a:endParaRPr lang="th-TH" sz="27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700" b="1" dirty="0" smtClean="0">
                          <a:cs typeface="+mj-cs"/>
                        </a:rPr>
                        <a:t> กำหนดนโยบายสิ่งแวดล้อม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700" b="1" dirty="0" smtClean="0">
                          <a:cs typeface="+mj-cs"/>
                        </a:rPr>
                        <a:t> กำหนดแนวทาง/วิธีการดำเนินการ และติดตามการรักษาสิ่งแวดล้อม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700" b="1" dirty="0" smtClean="0">
                          <a:cs typeface="+mj-cs"/>
                        </a:rPr>
                        <a:t> ระบุและประเมินปัญหาสิ่งแวดล้อมของกลุ่มอาคารสำนักงานอธิการบดี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700" b="1" dirty="0" smtClean="0">
                          <a:cs typeface="+mj-cs"/>
                        </a:rPr>
                        <a:t>รวบรวมกฎหมายและข้อกำหนดที่เกี่ยวข้อง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700" b="1" dirty="0" smtClean="0">
                          <a:cs typeface="+mj-cs"/>
                        </a:rPr>
                        <a:t>การจัดหน้าที่ความรับผิดชอบ</a:t>
                      </a:r>
                      <a:endParaRPr lang="th-TH" sz="2700" b="1" dirty="0"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96908"/>
          </a:xfrm>
        </p:spPr>
        <p:txBody>
          <a:bodyPr/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การแบ่งหน้าที่ความรับผิดชอบ</a:t>
            </a:r>
            <a:br>
              <a:rPr lang="th-TH" b="1" dirty="0" smtClean="0"/>
            </a:b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142976" y="857232"/>
            <a:ext cx="7543824" cy="4525963"/>
          </a:xfrm>
        </p:spPr>
        <p:txBody>
          <a:bodyPr/>
          <a:lstStyle/>
          <a:p>
            <a:pPr algn="ctr">
              <a:buNone/>
            </a:pPr>
            <a:endParaRPr lang="th-TH" sz="3600" b="1" dirty="0" smtClean="0">
              <a:solidFill>
                <a:srgbClr val="008000"/>
              </a:solidFill>
              <a:cs typeface="+mj-cs"/>
            </a:endParaRPr>
          </a:p>
          <a:p>
            <a:pPr algn="ctr">
              <a:buNone/>
            </a:pPr>
            <a:endParaRPr lang="th-TH" sz="3600" b="1" dirty="0" smtClean="0">
              <a:solidFill>
                <a:srgbClr val="008000"/>
              </a:solidFill>
              <a:cs typeface="+mj-cs"/>
            </a:endParaRPr>
          </a:p>
          <a:p>
            <a:pPr algn="ctr">
              <a:buNone/>
            </a:pPr>
            <a:endParaRPr lang="th-TH" sz="3600" b="1" dirty="0">
              <a:solidFill>
                <a:srgbClr val="008000"/>
              </a:solidFill>
              <a:cs typeface="+mj-cs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285720" y="914401"/>
          <a:ext cx="8747564" cy="54408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74918"/>
                <a:gridCol w="3397246"/>
                <a:gridCol w="142876"/>
                <a:gridCol w="3032524"/>
              </a:tblGrid>
              <a:tr h="488432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หมวด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ผู้รับผิดชอบ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หน้าที่รับผิดชอบ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</a:tr>
              <a:tr h="488432">
                <a:tc gridSpan="4"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หมวดที่ 2 การดำเนินงาน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499624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2.1 การสื่อสารการฝึกอบรมด้านสิ่งแวดล้อม และสร้างจิตสำนึก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ผู้อำนวยการกองกลาง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หัวหน้างานประชาสัมพันธ์ 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กองกลาง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นายกมล กล่อมมิตร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</a:t>
                      </a:r>
                      <a:r>
                        <a:rPr lang="th-TH" sz="2800" b="1" baseline="0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นางสาววรัท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ยา </a:t>
                      </a:r>
                      <a:r>
                        <a:rPr lang="th-TH" sz="2800" b="1" baseline="0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ศุข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แก้ว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นาง</a:t>
                      </a:r>
                      <a:r>
                        <a:rPr lang="th-TH" sz="2800" b="1" baseline="0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ปวริศา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 ฉัตรพัชรภิญโญ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800" b="1" dirty="0" smtClean="0">
                          <a:cs typeface="+mj-cs"/>
                        </a:rPr>
                        <a:t> ประชาสัมพันธ์ และสื่อสารกิจกรรมที่เกี่ยวข้องกับนโยบายสิ่งแวดล้อม ได้แก่ การณรงค์คัดแยกขยะ</a:t>
                      </a:r>
                      <a:r>
                        <a:rPr lang="th-TH" sz="2800" b="1" baseline="0" dirty="0" smtClean="0">
                          <a:cs typeface="+mj-cs"/>
                        </a:rPr>
                        <a:t> การประหยัดพลังงาน การอสารกิจกรรมสำนักงาน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th-TH" sz="2800" b="1" baseline="0" dirty="0" smtClean="0">
                          <a:cs typeface="+mj-cs"/>
                        </a:rPr>
                        <a:t>สีเขียว</a:t>
                      </a:r>
                      <a:endParaRPr lang="th-TH" sz="2800" b="1" dirty="0"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th-TH" sz="2800" b="1" dirty="0">
                        <a:cs typeface="+mj-cs"/>
                      </a:endParaRPr>
                    </a:p>
                  </a:txBody>
                  <a:tcPr/>
                </a:tc>
              </a:tr>
              <a:tr h="1752755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2.2 การจัดประชุมและนิทรรศการ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รก.หัวหน้างานบริหารและ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ธุรการ กองกลาง</a:t>
                      </a:r>
                    </a:p>
                    <a:p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h-TH" b="1" dirty="0" smtClean="0">
                          <a:cs typeface="+mj-cs"/>
                        </a:rPr>
                        <a:t>- การจัดประชุมสีเขียว</a:t>
                      </a:r>
                      <a:endParaRPr lang="th-TH" b="1" dirty="0"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96908"/>
          </a:xfrm>
        </p:spPr>
        <p:txBody>
          <a:bodyPr/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การแบ่งหน้าที่ความรับผิดชอบ</a:t>
            </a:r>
            <a:br>
              <a:rPr lang="th-TH" b="1" dirty="0" smtClean="0"/>
            </a:b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142976" y="857232"/>
            <a:ext cx="7543824" cy="4525963"/>
          </a:xfrm>
        </p:spPr>
        <p:txBody>
          <a:bodyPr/>
          <a:lstStyle/>
          <a:p>
            <a:pPr algn="ctr">
              <a:buNone/>
            </a:pPr>
            <a:endParaRPr lang="th-TH" sz="3600" b="1" dirty="0" smtClean="0">
              <a:solidFill>
                <a:srgbClr val="008000"/>
              </a:solidFill>
              <a:cs typeface="+mj-cs"/>
            </a:endParaRPr>
          </a:p>
          <a:p>
            <a:pPr algn="ctr">
              <a:buNone/>
            </a:pPr>
            <a:endParaRPr lang="th-TH" sz="3600" b="1" dirty="0" smtClean="0">
              <a:solidFill>
                <a:srgbClr val="008000"/>
              </a:solidFill>
              <a:cs typeface="+mj-cs"/>
            </a:endParaRPr>
          </a:p>
          <a:p>
            <a:pPr algn="ctr">
              <a:buNone/>
            </a:pPr>
            <a:endParaRPr lang="th-TH" sz="3600" b="1" dirty="0">
              <a:solidFill>
                <a:srgbClr val="008000"/>
              </a:solidFill>
              <a:cs typeface="+mj-cs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285720" y="914401"/>
          <a:ext cx="8747564" cy="59942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74918"/>
                <a:gridCol w="3397246"/>
                <a:gridCol w="142876"/>
                <a:gridCol w="3032524"/>
              </a:tblGrid>
              <a:tr h="488432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หมวด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ผู้รับผิดชอบ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หน้าที่รับผิดชอบ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</a:tr>
              <a:tr h="488432">
                <a:tc gridSpan="4"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หมวดที่ 2 การดำเนินงาน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406841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2.3 ความสะอาดและความเป็นระเบียบเรียบร้อย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</a:t>
                      </a:r>
                      <a:r>
                        <a:rPr lang="th-TH" sz="2800" b="1" baseline="0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นางสาวรลิสฐิ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ตา  ถมทอง</a:t>
                      </a:r>
                    </a:p>
                    <a:p>
                      <a:pPr marL="514350" indent="-514350">
                        <a:buNone/>
                      </a:pP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800" b="1" baseline="0" dirty="0" smtClean="0">
                          <a:cs typeface="+mj-cs"/>
                        </a:rPr>
                        <a:t> ดำเนินการกิจกรรม 5 ส</a:t>
                      </a:r>
                      <a:endParaRPr lang="th-TH" sz="2800" b="1" dirty="0"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th-TH" sz="2800" b="1" dirty="0">
                        <a:cs typeface="+mj-cs"/>
                      </a:endParaRPr>
                    </a:p>
                  </a:txBody>
                  <a:tcPr/>
                </a:tc>
              </a:tr>
              <a:tr h="1752755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2.4 การจัดการก๊าซเรือนกระจก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None/>
                      </a:pPr>
                      <a:endParaRPr lang="th-TH" sz="2800" b="1" baseline="0" dirty="0" smtClean="0">
                        <a:solidFill>
                          <a:schemeClr val="tx1"/>
                        </a:solidFill>
                        <a:cs typeface="+mj-cs"/>
                      </a:endParaRPr>
                    </a:p>
                    <a:p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h-TH" b="1" dirty="0" smtClean="0">
                          <a:cs typeface="+mj-cs"/>
                        </a:rPr>
                        <a:t>- ดำเนินการจัดเก็บข้อมูล/คำนวณปริมาณการปล่อยก๊าซเรือนกระจกของกิจกรรมต่าง</a:t>
                      </a:r>
                      <a:r>
                        <a:rPr lang="th-TH" b="1" baseline="0" dirty="0" smtClean="0">
                          <a:cs typeface="+mj-cs"/>
                        </a:rPr>
                        <a:t> ๆ ภายในสำนักงาน</a:t>
                      </a:r>
                      <a:endParaRPr lang="th-TH" b="1" dirty="0"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1752755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2.5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 การขนส่งและการเดินทาง</a:t>
                      </a:r>
                      <a:endParaRPr lang="th-TH" sz="2800" b="1" dirty="0" smtClean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7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h-TH" sz="2700" b="1" dirty="0" smtClean="0">
                          <a:cs typeface="+mj-cs"/>
                        </a:rPr>
                        <a:t>- ดำเนินการติดต่อสื่อสาร</a:t>
                      </a:r>
                      <a:r>
                        <a:rPr lang="th-TH" sz="2700" b="1" baseline="0" dirty="0" smtClean="0">
                          <a:cs typeface="+mj-cs"/>
                        </a:rPr>
                        <a:t> การขนส่งและการเดินทาง รณรงค์การเดินหรือการใช้จักรยานเดินทางมาทำงาน </a:t>
                      </a:r>
                      <a:r>
                        <a:rPr lang="en-US" sz="2700" b="1" baseline="0" dirty="0" smtClean="0">
                          <a:cs typeface="+mj-cs"/>
                        </a:rPr>
                        <a:t>Car pull</a:t>
                      </a:r>
                      <a:endParaRPr lang="th-TH" sz="2700" b="1" dirty="0"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96908"/>
          </a:xfrm>
        </p:spPr>
        <p:txBody>
          <a:bodyPr/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การแบ่งหน้าที่ความรับผิดชอบ</a:t>
            </a:r>
            <a:br>
              <a:rPr lang="th-TH" b="1" dirty="0" smtClean="0"/>
            </a:b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142976" y="857232"/>
            <a:ext cx="7543824" cy="4525963"/>
          </a:xfrm>
        </p:spPr>
        <p:txBody>
          <a:bodyPr/>
          <a:lstStyle/>
          <a:p>
            <a:pPr algn="ctr">
              <a:buNone/>
            </a:pPr>
            <a:endParaRPr lang="th-TH" sz="3600" b="1" dirty="0" smtClean="0">
              <a:solidFill>
                <a:srgbClr val="008000"/>
              </a:solidFill>
              <a:cs typeface="+mj-cs"/>
            </a:endParaRPr>
          </a:p>
          <a:p>
            <a:pPr algn="ctr">
              <a:buNone/>
            </a:pPr>
            <a:endParaRPr lang="th-TH" sz="3600" b="1" dirty="0" smtClean="0">
              <a:solidFill>
                <a:srgbClr val="008000"/>
              </a:solidFill>
              <a:cs typeface="+mj-cs"/>
            </a:endParaRPr>
          </a:p>
          <a:p>
            <a:pPr algn="ctr">
              <a:buNone/>
            </a:pPr>
            <a:endParaRPr lang="th-TH" sz="3600" b="1" dirty="0">
              <a:solidFill>
                <a:srgbClr val="008000"/>
              </a:solidFill>
              <a:cs typeface="+mj-cs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285720" y="914401"/>
          <a:ext cx="8747564" cy="49434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74918"/>
                <a:gridCol w="3397246"/>
                <a:gridCol w="142876"/>
                <a:gridCol w="3032524"/>
              </a:tblGrid>
              <a:tr h="564022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หมวด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ผู้รับผิดชอบ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หน้าที่รับผิดชอบ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</a:tr>
              <a:tr h="564022">
                <a:tc gridSpan="4"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หมวดที่ 2 การดำเนินงาน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815446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2.6 การเตรียมความพร้อมและตอบสนองภาวะฉุกเฉิน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 algn="l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หัวหน้างานรักษาความปลอดภัย</a:t>
                      </a:r>
                    </a:p>
                    <a:p>
                      <a:pPr marL="514350" indent="-514350" algn="l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กองอาคารและสถานที่</a:t>
                      </a:r>
                    </a:p>
                    <a:p>
                      <a:pPr marL="514350" indent="-514350">
                        <a:buNone/>
                      </a:pP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800" b="1" baseline="0" dirty="0" smtClean="0">
                          <a:cs typeface="+mj-cs"/>
                        </a:rPr>
                        <a:t> การจัดทำแผนระงับเหตุฉุกเฉิน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800" b="1" baseline="0" dirty="0" smtClean="0">
                          <a:cs typeface="+mj-cs"/>
                        </a:rPr>
                        <a:t> การฝึกซ้อมแผนระงับเหตุฉุกเฉิน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800" b="1" baseline="0" dirty="0" smtClean="0">
                          <a:cs typeface="+mj-cs"/>
                        </a:rPr>
                        <a:t> ศึกษาวิธีการใช้ถังดับเพลิง และวิธีการตรวจสอบเบื้องต้น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800" b="1" baseline="0" dirty="0" smtClean="0">
                          <a:cs typeface="+mj-cs"/>
                        </a:rPr>
                        <a:t> ตรวจสอบวัสดุ อุปกรณ์ ให้พร้อมใช้งาน</a:t>
                      </a:r>
                      <a:endParaRPr lang="th-TH" sz="2800" b="1" dirty="0"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th-TH" sz="2800" b="1" dirty="0"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96908"/>
          </a:xfrm>
        </p:spPr>
        <p:txBody>
          <a:bodyPr/>
          <a:lstStyle/>
          <a:p>
            <a:r>
              <a:rPr lang="th-TH" b="1" dirty="0" smtClean="0">
                <a:solidFill>
                  <a:srgbClr val="008000"/>
                </a:solidFill>
              </a:rPr>
              <a:t/>
            </a:r>
            <a:br>
              <a:rPr lang="th-TH" b="1" dirty="0" smtClean="0">
                <a:solidFill>
                  <a:srgbClr val="008000"/>
                </a:solidFill>
              </a:rPr>
            </a:br>
            <a:r>
              <a:rPr lang="th-TH" b="1" dirty="0" smtClean="0">
                <a:solidFill>
                  <a:srgbClr val="008000"/>
                </a:solidFill>
              </a:rPr>
              <a:t>การแบ่งหน้าที่ความรับผิดชอบ</a:t>
            </a:r>
            <a:br>
              <a:rPr lang="th-TH" b="1" dirty="0" smtClean="0">
                <a:solidFill>
                  <a:srgbClr val="008000"/>
                </a:solidFill>
              </a:rPr>
            </a:b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142976" y="857232"/>
            <a:ext cx="7543824" cy="4525963"/>
          </a:xfrm>
        </p:spPr>
        <p:txBody>
          <a:bodyPr/>
          <a:lstStyle/>
          <a:p>
            <a:pPr algn="ctr">
              <a:buNone/>
            </a:pPr>
            <a:endParaRPr lang="th-TH" sz="3600" b="1" dirty="0" smtClean="0">
              <a:solidFill>
                <a:srgbClr val="008000"/>
              </a:solidFill>
              <a:cs typeface="+mj-cs"/>
            </a:endParaRPr>
          </a:p>
          <a:p>
            <a:pPr algn="ctr">
              <a:buNone/>
            </a:pPr>
            <a:endParaRPr lang="th-TH" sz="3600" b="1" dirty="0" smtClean="0">
              <a:solidFill>
                <a:srgbClr val="008000"/>
              </a:solidFill>
              <a:cs typeface="+mj-cs"/>
            </a:endParaRPr>
          </a:p>
          <a:p>
            <a:pPr algn="ctr">
              <a:buNone/>
            </a:pPr>
            <a:endParaRPr lang="th-TH" sz="3600" b="1" dirty="0">
              <a:solidFill>
                <a:srgbClr val="008000"/>
              </a:solidFill>
              <a:cs typeface="+mj-cs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285720" y="914401"/>
          <a:ext cx="8747564" cy="582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74918"/>
                <a:gridCol w="3397246"/>
                <a:gridCol w="142876"/>
                <a:gridCol w="3032524"/>
              </a:tblGrid>
              <a:tr h="488432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หมวด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ผู้รับผิดชอบ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หน้าที่รับผิดชอบ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</a:tr>
              <a:tr h="488432">
                <a:tc gridSpan="4"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หมวดที่ 3 พลังงานและทรัพยากร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499624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3.1 การใช้พลังงาน</a:t>
                      </a:r>
                    </a:p>
                    <a:p>
                      <a:pPr algn="l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3.2 การใช้น้ำ</a:t>
                      </a:r>
                    </a:p>
                    <a:p>
                      <a:pPr algn="l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3.3 ทรัพยากรอื่น ๆ เช่น วัสดุ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 อุปกรณ์สำนักงาน เครื่องใช้สำนักงาน กระดาษ</a:t>
                      </a:r>
                      <a:endParaRPr lang="th-TH" sz="2800" b="1" dirty="0" smtClean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ผู้อำนวยการกองสวัสดิการ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รก.หัวหน้างานบริหารและ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ธุรการ กองสวัสดิการ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หัวหน้างานไฟฟ้าและอนุรักษ์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พลังงาน กองสวัสดิการ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หัวหน้างานประปาและ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สุขาภิบาล  กองสวัสดิการ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นายวิทยา  ถาแก้ว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นาย</a:t>
                      </a:r>
                      <a:r>
                        <a:rPr lang="th-TH" sz="2800" b="1" baseline="0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สุร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เดช  คิดการงาน</a:t>
                      </a:r>
                    </a:p>
                    <a:p>
                      <a:pPr marL="514350" indent="-514350">
                        <a:buFontTx/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นางนิรมล  ทองทิพย์</a:t>
                      </a:r>
                    </a:p>
                    <a:p>
                      <a:pPr marL="514350" indent="-514350">
                        <a:buFontTx/>
                        <a:buChar char="-"/>
                      </a:pPr>
                      <a:endParaRPr lang="th-TH" sz="2800" b="1" baseline="0" dirty="0" smtClean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800" b="1" dirty="0" smtClean="0">
                          <a:cs typeface="+mj-cs"/>
                        </a:rPr>
                        <a:t> ดำเนินการประชาสัมพันธ์  ให้ความรู้เกี่ยวกับพลังงานและทรัพยากร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800" b="1" baseline="0" dirty="0" smtClean="0">
                          <a:cs typeface="+mj-cs"/>
                        </a:rPr>
                        <a:t> กำหนดแนวทางและมาตรการประหยัดพลังงาน การใช้น้ำ และทรัพยากรอื่น ๆ และสื่อสารให้ทราบ</a:t>
                      </a:r>
                    </a:p>
                    <a:p>
                      <a:pPr>
                        <a:buFontTx/>
                        <a:buNone/>
                      </a:pPr>
                      <a:endParaRPr lang="th-TH" sz="2800" b="1" dirty="0"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th-TH" sz="2800" b="1" dirty="0"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96908"/>
          </a:xfrm>
        </p:spPr>
        <p:txBody>
          <a:bodyPr/>
          <a:lstStyle/>
          <a:p>
            <a:r>
              <a:rPr lang="th-TH" b="1" dirty="0" smtClean="0">
                <a:solidFill>
                  <a:srgbClr val="008000"/>
                </a:solidFill>
              </a:rPr>
              <a:t/>
            </a:r>
            <a:br>
              <a:rPr lang="th-TH" b="1" dirty="0" smtClean="0">
                <a:solidFill>
                  <a:srgbClr val="008000"/>
                </a:solidFill>
              </a:rPr>
            </a:br>
            <a:r>
              <a:rPr lang="th-TH" b="1" dirty="0" smtClean="0"/>
              <a:t>การแบ่งหน้าที่ความรับผิดชอบ</a:t>
            </a:r>
            <a:r>
              <a:rPr lang="th-TH" b="1" dirty="0" smtClean="0">
                <a:solidFill>
                  <a:srgbClr val="008000"/>
                </a:solidFill>
              </a:rPr>
              <a:t/>
            </a:r>
            <a:br>
              <a:rPr lang="th-TH" b="1" dirty="0" smtClean="0">
                <a:solidFill>
                  <a:srgbClr val="008000"/>
                </a:solidFill>
              </a:rPr>
            </a:b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142976" y="857232"/>
            <a:ext cx="7543824" cy="4525963"/>
          </a:xfrm>
        </p:spPr>
        <p:txBody>
          <a:bodyPr/>
          <a:lstStyle/>
          <a:p>
            <a:pPr algn="ctr">
              <a:buNone/>
            </a:pPr>
            <a:endParaRPr lang="th-TH" sz="3600" b="1" dirty="0" smtClean="0">
              <a:solidFill>
                <a:srgbClr val="008000"/>
              </a:solidFill>
              <a:cs typeface="+mj-cs"/>
            </a:endParaRPr>
          </a:p>
          <a:p>
            <a:pPr algn="ctr">
              <a:buNone/>
            </a:pPr>
            <a:endParaRPr lang="th-TH" sz="3600" b="1" dirty="0" smtClean="0">
              <a:solidFill>
                <a:srgbClr val="008000"/>
              </a:solidFill>
              <a:cs typeface="+mj-cs"/>
            </a:endParaRPr>
          </a:p>
          <a:p>
            <a:pPr algn="ctr">
              <a:buNone/>
            </a:pPr>
            <a:endParaRPr lang="th-TH" sz="3600" b="1" dirty="0">
              <a:solidFill>
                <a:srgbClr val="008000"/>
              </a:solidFill>
              <a:cs typeface="+mj-cs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71470" y="823938"/>
          <a:ext cx="9001124" cy="6248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37961"/>
                <a:gridCol w="3128176"/>
                <a:gridCol w="3634987"/>
              </a:tblGrid>
              <a:tr h="500386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หมวด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ผู้รับผิดชอบ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หน้าที่รับผิดชอบ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</a:tr>
              <a:tr h="500386">
                <a:tc gridSpan="3"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หมวดที่ 4 การจัดการของเสีย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033291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4.1 การจัดการของเสีย/ขยะในสำนักงาน</a:t>
                      </a:r>
                    </a:p>
                    <a:p>
                      <a:pPr algn="l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4.2 การจัดการน้ำเสียในสำนักงาน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หัวหน้างานจัดการก่อสร้าง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นายไพศาล  สงวน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นายศุภชัย  ชัยอุดมวิถี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นางสาวปริศนา  เก่งกาจ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นายเชิดพงศ์  รอบเมือง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นาง</a:t>
                      </a:r>
                      <a:r>
                        <a:rPr lang="th-TH" sz="2800" b="1" baseline="0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จีรพร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รณ  </a:t>
                      </a:r>
                      <a:r>
                        <a:rPr lang="th-TH" sz="2800" b="1" baseline="0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จันทรา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ศัพท์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นายพนมเทียน  ทนคำดี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นายธน</a:t>
                      </a:r>
                      <a:r>
                        <a:rPr lang="th-TH" sz="2800" b="1" baseline="0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พงษ์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  นิยม</a:t>
                      </a:r>
                      <a:r>
                        <a:rPr lang="th-TH" sz="2800" b="1" baseline="0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พงษ์</a:t>
                      </a:r>
                      <a:endParaRPr lang="th-TH" sz="2800" b="1" baseline="0" dirty="0" smtClean="0">
                        <a:solidFill>
                          <a:schemeClr val="tx1"/>
                        </a:solidFill>
                        <a:cs typeface="+mj-cs"/>
                      </a:endParaRPr>
                    </a:p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พนักงานทำความสะอาด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ประจำกลุ่มอาคารสำนักงาน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อธิการบดี</a:t>
                      </a:r>
                    </a:p>
                    <a:p>
                      <a:pPr marL="514350" indent="-514350">
                        <a:buFontTx/>
                        <a:buChar char="-"/>
                      </a:pPr>
                      <a:endParaRPr lang="th-TH" sz="2800" b="1" baseline="0" dirty="0" smtClean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700" b="1" baseline="0" dirty="0" smtClean="0">
                          <a:cs typeface="+mj-cs"/>
                        </a:rPr>
                        <a:t> ดำเนินกิจกรรมการรณรงค์คัดแยกขยะ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700" b="1" baseline="0" dirty="0" smtClean="0">
                          <a:cs typeface="+mj-cs"/>
                        </a:rPr>
                        <a:t> สำรวจประเภทและปริมาณขยะ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700" b="1" baseline="0" dirty="0" smtClean="0">
                          <a:cs typeface="+mj-cs"/>
                        </a:rPr>
                        <a:t> จัดวางถังขยะและการคัดแยกขยะ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700" b="1" baseline="0" dirty="0" smtClean="0">
                          <a:cs typeface="+mj-cs"/>
                        </a:rPr>
                        <a:t> การกำหนดมาตรการประหยัดทรัพยากรน้ำ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700" b="1" baseline="0" dirty="0" smtClean="0">
                          <a:cs typeface="+mj-cs"/>
                        </a:rPr>
                        <a:t> สำรวจและบันทึกปริมาณน้ำเสีย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700" b="1" baseline="0" dirty="0" smtClean="0">
                          <a:cs typeface="+mj-cs"/>
                        </a:rPr>
                        <a:t> การเลือกใช้ผลิตภัณฑ์ทำความสะอาดที่เป็นมิตรกับสิ่งแวดล้อม</a:t>
                      </a:r>
                    </a:p>
                    <a:p>
                      <a:pPr>
                        <a:buFontTx/>
                        <a:buNone/>
                      </a:pPr>
                      <a:endParaRPr lang="th-TH" sz="2700" b="1" dirty="0"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96908"/>
          </a:xfrm>
        </p:spPr>
        <p:txBody>
          <a:bodyPr/>
          <a:lstStyle/>
          <a:p>
            <a:r>
              <a:rPr lang="th-TH" b="1" dirty="0" smtClean="0">
                <a:solidFill>
                  <a:srgbClr val="008000"/>
                </a:solidFill>
              </a:rPr>
              <a:t/>
            </a:r>
            <a:br>
              <a:rPr lang="th-TH" b="1" dirty="0" smtClean="0">
                <a:solidFill>
                  <a:srgbClr val="008000"/>
                </a:solidFill>
              </a:rPr>
            </a:br>
            <a:r>
              <a:rPr lang="th-TH" b="1" dirty="0" smtClean="0"/>
              <a:t>การแบ่งหน้าที่ความรับผิดชอบ</a:t>
            </a:r>
            <a:r>
              <a:rPr lang="th-TH" b="1" dirty="0" smtClean="0">
                <a:solidFill>
                  <a:srgbClr val="008000"/>
                </a:solidFill>
              </a:rPr>
              <a:t/>
            </a:r>
            <a:br>
              <a:rPr lang="th-TH" b="1" dirty="0" smtClean="0">
                <a:solidFill>
                  <a:srgbClr val="008000"/>
                </a:solidFill>
              </a:rPr>
            </a:b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142976" y="857232"/>
            <a:ext cx="7543824" cy="4525963"/>
          </a:xfrm>
        </p:spPr>
        <p:txBody>
          <a:bodyPr/>
          <a:lstStyle/>
          <a:p>
            <a:pPr algn="ctr">
              <a:buNone/>
            </a:pPr>
            <a:endParaRPr lang="th-TH" sz="3600" b="1" dirty="0" smtClean="0">
              <a:solidFill>
                <a:srgbClr val="008000"/>
              </a:solidFill>
              <a:cs typeface="+mj-cs"/>
            </a:endParaRPr>
          </a:p>
          <a:p>
            <a:pPr algn="ctr">
              <a:buNone/>
            </a:pPr>
            <a:endParaRPr lang="th-TH" sz="3600" b="1" dirty="0" smtClean="0">
              <a:solidFill>
                <a:srgbClr val="008000"/>
              </a:solidFill>
              <a:cs typeface="+mj-cs"/>
            </a:endParaRPr>
          </a:p>
          <a:p>
            <a:pPr algn="ctr">
              <a:buNone/>
            </a:pPr>
            <a:endParaRPr lang="th-TH" sz="3600" b="1" dirty="0">
              <a:solidFill>
                <a:srgbClr val="008000"/>
              </a:solidFill>
              <a:cs typeface="+mj-cs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0" y="381000"/>
          <a:ext cx="9144000" cy="6477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73484"/>
                <a:gridCol w="3177830"/>
                <a:gridCol w="3692686"/>
              </a:tblGrid>
              <a:tr h="514352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หมวด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ผู้รับผิดชอบ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หน้าที่รับผิดชอบ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</a:tr>
              <a:tr h="514352">
                <a:tc gridSpan="3"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หมวดที่ 5 สภาพแวดล้อมภายในและภายนอก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400693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5.1 อากาศในสำนักงาน</a:t>
                      </a:r>
                    </a:p>
                    <a:p>
                      <a:pPr algn="l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5.2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  แสงในสำนักงาน</a:t>
                      </a:r>
                    </a:p>
                    <a:p>
                      <a:pPr algn="l"/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5.3 ความน่าอยู่</a:t>
                      </a:r>
                      <a:endParaRPr lang="th-TH" sz="2800" b="1" dirty="0" smtClean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 algn="l">
                        <a:buFontTx/>
                        <a:buNone/>
                      </a:pPr>
                      <a:r>
                        <a:rPr lang="th-TH" sz="27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รก.หัวหางานซ่อมบำรุง</a:t>
                      </a:r>
                    </a:p>
                    <a:p>
                      <a:pPr marL="514350" indent="-514350" algn="l">
                        <a:buFontTx/>
                        <a:buNone/>
                      </a:pPr>
                      <a:r>
                        <a:rPr lang="th-TH" sz="27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อาคารสถานที่ กองอาคารฯ</a:t>
                      </a:r>
                    </a:p>
                    <a:p>
                      <a:pPr marL="514350" indent="-514350" algn="l">
                        <a:buFontTx/>
                        <a:buNone/>
                      </a:pPr>
                      <a:r>
                        <a:rPr lang="th-TH" sz="27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นายสมาน  บุญทาคำ</a:t>
                      </a:r>
                    </a:p>
                    <a:p>
                      <a:pPr marL="514350" indent="-514350" algn="l">
                        <a:buFontTx/>
                        <a:buNone/>
                      </a:pPr>
                      <a:r>
                        <a:rPr lang="th-TH" sz="27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ว่าที่ ร.ตงหญิง</a:t>
                      </a:r>
                      <a:r>
                        <a:rPr lang="th-TH" sz="2700" b="1" baseline="0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สุธีร์</a:t>
                      </a:r>
                      <a:r>
                        <a:rPr lang="th-TH" sz="27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ภัทร</a:t>
                      </a:r>
                    </a:p>
                    <a:p>
                      <a:pPr marL="514350" indent="-514350" algn="l">
                        <a:buFontTx/>
                        <a:buNone/>
                      </a:pPr>
                      <a:r>
                        <a:rPr lang="th-TH" sz="2700" b="1" baseline="0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รุณผาบ</a:t>
                      </a:r>
                      <a:endParaRPr lang="th-TH" sz="2700" b="1" baseline="0" dirty="0" smtClean="0">
                        <a:solidFill>
                          <a:schemeClr val="tx1"/>
                        </a:solidFill>
                        <a:cs typeface="+mj-cs"/>
                      </a:endParaRPr>
                    </a:p>
                    <a:p>
                      <a:pPr marL="514350" indent="-514350" algn="l">
                        <a:buFontTx/>
                        <a:buNone/>
                      </a:pPr>
                      <a:r>
                        <a:rPr lang="th-TH" sz="27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นายก</a:t>
                      </a:r>
                      <a:r>
                        <a:rPr lang="th-TH" sz="2700" b="1" baseline="0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ฤษฎา</a:t>
                      </a:r>
                      <a:r>
                        <a:rPr lang="th-TH" sz="27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  ยศเดช</a:t>
                      </a:r>
                    </a:p>
                    <a:p>
                      <a:pPr marL="514350" indent="-514350" algn="l">
                        <a:buFontTx/>
                        <a:buNone/>
                      </a:pPr>
                      <a:r>
                        <a:rPr lang="th-TH" sz="27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นายทศพล  </a:t>
                      </a:r>
                      <a:r>
                        <a:rPr lang="th-TH" sz="2700" b="1" baseline="0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อุปิน</a:t>
                      </a:r>
                      <a:r>
                        <a:rPr lang="th-TH" sz="27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โน</a:t>
                      </a:r>
                    </a:p>
                    <a:p>
                      <a:pPr marL="514350" indent="-514350" algn="l">
                        <a:buFontTx/>
                        <a:buNone/>
                      </a:pPr>
                      <a:r>
                        <a:rPr lang="th-TH" sz="27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นายรัฐพล  ญาติมิตรหนุน</a:t>
                      </a:r>
                    </a:p>
                    <a:p>
                      <a:pPr marL="514350" indent="-514350" algn="l">
                        <a:buFontTx/>
                        <a:buNone/>
                      </a:pPr>
                      <a:r>
                        <a:rPr lang="th-TH" sz="27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นางสาว</a:t>
                      </a:r>
                      <a:r>
                        <a:rPr lang="th-TH" sz="2700" b="1" baseline="0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อัมพวร</a:t>
                      </a:r>
                      <a:r>
                        <a:rPr lang="th-TH" sz="27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รณ กันทะ</a:t>
                      </a:r>
                    </a:p>
                    <a:p>
                      <a:pPr marL="514350" indent="-514350" algn="l">
                        <a:buFontTx/>
                        <a:buNone/>
                      </a:pPr>
                      <a:r>
                        <a:rPr lang="th-TH" sz="27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ว่าที่ </a:t>
                      </a:r>
                      <a:r>
                        <a:rPr lang="th-TH" sz="2700" b="1" baseline="0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ร.ต.</a:t>
                      </a:r>
                      <a:r>
                        <a:rPr lang="th-TH" sz="27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กิตติ ชัยเทพ</a:t>
                      </a:r>
                    </a:p>
                    <a:p>
                      <a:pPr marL="514350" indent="-514350" algn="l">
                        <a:buFontTx/>
                        <a:buNone/>
                      </a:pPr>
                      <a:r>
                        <a:rPr lang="th-TH" sz="27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นาย</a:t>
                      </a:r>
                      <a:r>
                        <a:rPr lang="th-TH" sz="2700" b="1" baseline="0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พฤธา</a:t>
                      </a:r>
                      <a:r>
                        <a:rPr lang="th-TH" sz="27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  </a:t>
                      </a:r>
                      <a:r>
                        <a:rPr lang="th-TH" sz="2700" b="1" baseline="0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ประดิษฐ</a:t>
                      </a:r>
                      <a:r>
                        <a:rPr lang="th-TH" sz="27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ทอง</a:t>
                      </a:r>
                    </a:p>
                    <a:p>
                      <a:pPr marL="514350" indent="-514350" algn="l">
                        <a:buFontTx/>
                        <a:buNone/>
                      </a:pPr>
                      <a:r>
                        <a:rPr lang="th-TH" sz="27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นายวาริ</a:t>
                      </a:r>
                      <a:r>
                        <a:rPr lang="th-TH" sz="2700" b="1" baseline="0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นทร์</a:t>
                      </a:r>
                      <a:r>
                        <a:rPr lang="th-TH" sz="27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  </a:t>
                      </a:r>
                      <a:r>
                        <a:rPr lang="th-TH" sz="2700" b="1" baseline="0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ขิน</a:t>
                      </a:r>
                      <a:r>
                        <a:rPr lang="th-TH" sz="27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แก้ว</a:t>
                      </a:r>
                    </a:p>
                    <a:p>
                      <a:pPr marL="514350" indent="-514350" algn="l">
                        <a:buFontTx/>
                        <a:buNone/>
                      </a:pPr>
                      <a:r>
                        <a:rPr lang="th-TH" sz="27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นายรัตติกาล  </a:t>
                      </a:r>
                      <a:r>
                        <a:rPr lang="th-TH" sz="2700" b="1" baseline="0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ณวิ</a:t>
                      </a:r>
                      <a:r>
                        <a:rPr lang="th-TH" sz="27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ชัย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800" b="1" baseline="0" dirty="0" smtClean="0">
                          <a:cs typeface="+mj-cs"/>
                        </a:rPr>
                        <a:t> ดำเนินกิจกรรมที่ควบคุมคุณภาพอากาศ แสง ฯลฯ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800" b="1" baseline="0" dirty="0" smtClean="0">
                          <a:cs typeface="+mj-cs"/>
                        </a:rPr>
                        <a:t> การจัดสภาพแวดล้อมในอาคารและนอกอาคารสำนักงานอธิการบดี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800" b="1" baseline="0" dirty="0" smtClean="0">
                          <a:cs typeface="+mj-cs"/>
                        </a:rPr>
                        <a:t> การใช้ต้นไม้ปรับอากาศ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800" b="1" baseline="0" dirty="0" smtClean="0">
                          <a:cs typeface="+mj-cs"/>
                        </a:rPr>
                        <a:t> การดูแลพื้นที่สีเขียว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800" b="1" baseline="0" dirty="0" smtClean="0">
                          <a:cs typeface="+mj-cs"/>
                        </a:rPr>
                        <a:t> การจัดทำแผนควบคุมสัตว์พาหะนำเชื้อโรค </a:t>
                      </a:r>
                    </a:p>
                    <a:p>
                      <a:pPr>
                        <a:buFontTx/>
                        <a:buNone/>
                      </a:pPr>
                      <a:endParaRPr lang="th-TH" sz="2800" b="1" dirty="0"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142976" y="857232"/>
            <a:ext cx="7543824" cy="4525963"/>
          </a:xfrm>
        </p:spPr>
        <p:txBody>
          <a:bodyPr/>
          <a:lstStyle/>
          <a:p>
            <a:pPr algn="ctr">
              <a:buNone/>
            </a:pPr>
            <a:endParaRPr lang="th-TH" sz="3600" b="1" dirty="0" smtClean="0">
              <a:solidFill>
                <a:srgbClr val="008000"/>
              </a:solidFill>
              <a:cs typeface="+mj-cs"/>
            </a:endParaRPr>
          </a:p>
          <a:p>
            <a:pPr algn="ctr">
              <a:buNone/>
            </a:pPr>
            <a:endParaRPr lang="th-TH" sz="3600" b="1" dirty="0" smtClean="0">
              <a:solidFill>
                <a:srgbClr val="008000"/>
              </a:solidFill>
              <a:cs typeface="+mj-cs"/>
            </a:endParaRPr>
          </a:p>
          <a:p>
            <a:pPr algn="ctr">
              <a:buNone/>
            </a:pPr>
            <a:endParaRPr lang="th-TH" sz="3600" b="1" dirty="0">
              <a:solidFill>
                <a:srgbClr val="008000"/>
              </a:solidFill>
              <a:cs typeface="+mj-cs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71438" y="1329258"/>
          <a:ext cx="9001156" cy="48858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37969"/>
                <a:gridCol w="3128187"/>
                <a:gridCol w="3635000"/>
              </a:tblGrid>
              <a:tr h="427312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หมวด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ผู้รับผิดชอบ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หน้าที่รับผิดชอบ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</a:tr>
              <a:tr h="427312">
                <a:tc gridSpan="3"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หมวดที่ 6 การจัดซื้อ จัดจ้าง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849504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6.1 การจัดซื้อสินค้าที่เป็นมิตรกับสิ่งแวดล้อม</a:t>
                      </a:r>
                    </a:p>
                    <a:p>
                      <a:pPr algn="l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6.2 การจัดจ้างที่เป็นมิตรกับสิ่งแวดล้อม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นาง</a:t>
                      </a:r>
                      <a:r>
                        <a:rPr lang="th-TH" sz="2800" b="1" baseline="0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ธัณฐภรณ์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 </a:t>
                      </a:r>
                      <a:r>
                        <a:rPr lang="th-TH" sz="2800" b="1" baseline="0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เมธีว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ริ</a:t>
                      </a:r>
                      <a:r>
                        <a:rPr lang="th-TH" sz="2800" b="1" baseline="0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ศวงศ์</a:t>
                      </a:r>
                      <a:endParaRPr lang="th-TH" sz="2800" b="1" baseline="0" dirty="0" smtClean="0">
                        <a:solidFill>
                          <a:schemeClr val="tx1"/>
                        </a:solidFill>
                        <a:cs typeface="+mj-cs"/>
                      </a:endParaRPr>
                    </a:p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ว่าที่ </a:t>
                      </a:r>
                      <a:r>
                        <a:rPr lang="th-TH" sz="2800" b="1" baseline="0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ร.ต.หญิงณิ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ชากร  </a:t>
                      </a:r>
                      <a:r>
                        <a:rPr lang="th-TH" sz="2800" b="1" baseline="0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ธิ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การ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นาง</a:t>
                      </a:r>
                      <a:r>
                        <a:rPr lang="th-TH" sz="2800" b="1" baseline="0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พิชญา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ภัค  คำสืบ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นางสาวแอนนา  </a:t>
                      </a:r>
                      <a:r>
                        <a:rPr lang="th-TH" sz="2800" b="1" baseline="0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สุปิ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นะ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นางสาว</a:t>
                      </a:r>
                      <a:r>
                        <a:rPr lang="th-TH" sz="2800" b="1" baseline="0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ศกุนตลา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 จินดา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700" b="1" baseline="0" dirty="0" smtClean="0">
                          <a:cs typeface="+mj-cs"/>
                        </a:rPr>
                        <a:t> ดำเนินการจัดซื้อ คัดเลือกสินค้าที่เป็นมิตรกับสิ่งแวดล้อม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700" b="1" baseline="0" dirty="0" smtClean="0">
                          <a:cs typeface="+mj-cs"/>
                        </a:rPr>
                        <a:t> การสั่งซื้อและตรวจสอบคุณภาพสินค้า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700" b="1" baseline="0" dirty="0" smtClean="0">
                          <a:cs typeface="+mj-cs"/>
                        </a:rPr>
                        <a:t> การจัดจ้างบ</a:t>
                      </a:r>
                      <a:r>
                        <a:rPr lang="th-TH" sz="2700" b="1" baseline="0" dirty="0" err="1" smtClean="0">
                          <a:cs typeface="+mj-cs"/>
                        </a:rPr>
                        <a:t>ริษัท</a:t>
                      </a:r>
                      <a:r>
                        <a:rPr lang="th-TH" sz="2700" b="1" baseline="0" dirty="0" smtClean="0">
                          <a:cs typeface="+mj-cs"/>
                        </a:rPr>
                        <a:t>ทำความสะอาด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700" b="1" baseline="0" dirty="0" smtClean="0">
                          <a:cs typeface="+mj-cs"/>
                        </a:rPr>
                        <a:t> ตรวจสอบการดำเนินงาน</a:t>
                      </a:r>
                    </a:p>
                    <a:p>
                      <a:pPr>
                        <a:buFontTx/>
                        <a:buNone/>
                      </a:pPr>
                      <a:endParaRPr lang="th-TH" sz="2700" b="1" dirty="0"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96908"/>
          </a:xfrm>
        </p:spPr>
        <p:txBody>
          <a:bodyPr/>
          <a:lstStyle/>
          <a:p>
            <a:r>
              <a:rPr lang="th-TH" b="1" dirty="0" smtClean="0">
                <a:solidFill>
                  <a:srgbClr val="008000"/>
                </a:solidFill>
              </a:rPr>
              <a:t/>
            </a:r>
            <a:br>
              <a:rPr lang="th-TH" b="1" dirty="0" smtClean="0">
                <a:solidFill>
                  <a:srgbClr val="008000"/>
                </a:solidFill>
              </a:rPr>
            </a:br>
            <a:r>
              <a:rPr lang="th-TH" b="1" dirty="0" smtClean="0"/>
              <a:t>การแบ่งหน้าที่ความรับผิดชอบ</a:t>
            </a:r>
            <a:r>
              <a:rPr lang="th-TH" b="1" dirty="0" smtClean="0">
                <a:solidFill>
                  <a:srgbClr val="008000"/>
                </a:solidFill>
              </a:rPr>
              <a:t/>
            </a:r>
            <a:br>
              <a:rPr lang="th-TH" b="1" dirty="0" smtClean="0">
                <a:solidFill>
                  <a:srgbClr val="008000"/>
                </a:solidFill>
              </a:rPr>
            </a:b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142976" y="857232"/>
            <a:ext cx="7543824" cy="4525963"/>
          </a:xfrm>
        </p:spPr>
        <p:txBody>
          <a:bodyPr/>
          <a:lstStyle/>
          <a:p>
            <a:pPr algn="ctr">
              <a:buNone/>
            </a:pPr>
            <a:endParaRPr lang="th-TH" sz="3600" b="1" dirty="0" smtClean="0">
              <a:solidFill>
                <a:srgbClr val="008000"/>
              </a:solidFill>
              <a:cs typeface="+mj-cs"/>
            </a:endParaRPr>
          </a:p>
          <a:p>
            <a:pPr algn="ctr">
              <a:buNone/>
            </a:pPr>
            <a:endParaRPr lang="th-TH" sz="3600" b="1" dirty="0" smtClean="0">
              <a:solidFill>
                <a:srgbClr val="008000"/>
              </a:solidFill>
              <a:cs typeface="+mj-cs"/>
            </a:endParaRPr>
          </a:p>
          <a:p>
            <a:pPr algn="ctr">
              <a:buNone/>
            </a:pPr>
            <a:endParaRPr lang="th-TH" sz="3600" b="1" dirty="0">
              <a:solidFill>
                <a:srgbClr val="008000"/>
              </a:solidFill>
              <a:cs typeface="+mj-cs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71438" y="1329258"/>
          <a:ext cx="9001156" cy="48858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37969"/>
                <a:gridCol w="3128187"/>
                <a:gridCol w="3635000"/>
              </a:tblGrid>
              <a:tr h="427312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หมวด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ผู้รับผิดชอบ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หน้าที่รับผิดชอบ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</a:tr>
              <a:tr h="427312">
                <a:tc gridSpan="3"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หมวดที่ 7 การประเมินประสิทธิภาพและการปรับปรุงอย่างต่อเนื่อง</a:t>
                      </a:r>
                      <a:endParaRPr lang="th-TH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849504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solidFill>
                            <a:schemeClr val="tx1"/>
                          </a:solidFill>
                          <a:cs typeface="+mj-cs"/>
                        </a:rPr>
                        <a:t>7.1 การจัดโครงการ/กิจกรรม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นางพรสวรรค์  นักดนตรี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นางสาวอุรัชชา  สุวพานิช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นาง</a:t>
                      </a:r>
                      <a:r>
                        <a:rPr lang="th-TH" sz="2800" b="1" baseline="0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วันทินี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  ปิ่นแก้ว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นางเนตรนภา  </a:t>
                      </a:r>
                      <a:r>
                        <a:rPr lang="th-TH" sz="2800" b="1" baseline="0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ธะนันต์</a:t>
                      </a:r>
                      <a:endParaRPr lang="th-TH" sz="2800" b="1" baseline="0" dirty="0" smtClean="0">
                        <a:solidFill>
                          <a:schemeClr val="tx1"/>
                        </a:solidFill>
                        <a:cs typeface="+mj-cs"/>
                      </a:endParaRPr>
                    </a:p>
                    <a:p>
                      <a:pPr marL="514350" indent="-514350">
                        <a:buNone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- นางสาววิไล</a:t>
                      </a:r>
                      <a:r>
                        <a:rPr lang="th-TH" sz="2800" b="1" baseline="0" dirty="0" err="1" smtClean="0">
                          <a:solidFill>
                            <a:schemeClr val="tx1"/>
                          </a:solidFill>
                          <a:cs typeface="+mj-cs"/>
                        </a:rPr>
                        <a:t>วรรณ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  ธงงาม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700" b="1" baseline="0" dirty="0" smtClean="0">
                          <a:cs typeface="+mj-cs"/>
                        </a:rPr>
                        <a:t> ดำเนินการจัดทำโครงการสิ่งแวดล้อม ได้แก่ โครงการรณรงค์คัดแยกขยะ โครงการลดการใช้ไฟฟ้า </a:t>
                      </a:r>
                    </a:p>
                    <a:p>
                      <a:pPr>
                        <a:buFontTx/>
                        <a:buNone/>
                      </a:pPr>
                      <a:endParaRPr lang="th-TH" sz="2700" b="1" dirty="0"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96908"/>
          </a:xfrm>
        </p:spPr>
        <p:txBody>
          <a:bodyPr/>
          <a:lstStyle/>
          <a:p>
            <a:r>
              <a:rPr lang="th-TH" b="1" dirty="0" smtClean="0">
                <a:solidFill>
                  <a:srgbClr val="008000"/>
                </a:solidFill>
              </a:rPr>
              <a:t/>
            </a:r>
            <a:br>
              <a:rPr lang="th-TH" b="1" dirty="0" smtClean="0">
                <a:solidFill>
                  <a:srgbClr val="008000"/>
                </a:solidFill>
              </a:rPr>
            </a:br>
            <a:r>
              <a:rPr lang="th-TH" b="1" dirty="0" smtClean="0"/>
              <a:t>การแบ่งหน้าที่ความรับผิดชอบ</a:t>
            </a:r>
            <a:r>
              <a:rPr lang="th-TH" b="1" dirty="0" smtClean="0">
                <a:solidFill>
                  <a:srgbClr val="008000"/>
                </a:solidFill>
              </a:rPr>
              <a:t/>
            </a:r>
            <a:br>
              <a:rPr lang="th-TH" b="1" dirty="0" smtClean="0">
                <a:solidFill>
                  <a:srgbClr val="008000"/>
                </a:solidFill>
              </a:rPr>
            </a:b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85786" y="2643182"/>
            <a:ext cx="835824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th-TH" sz="6000" b="1" dirty="0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Angsana New" pitchFamily="18" charset="-34"/>
                <a:ea typeface="Times New Roman" pitchFamily="18" charset="0"/>
              </a:rPr>
              <a:t>        หมวด 1</a:t>
            </a:r>
          </a:p>
          <a:p>
            <a:pPr algn="ctr" eaLnBrk="0" hangingPunct="0">
              <a:defRPr/>
            </a:pPr>
            <a:r>
              <a:rPr lang="th-TH" sz="6000" b="1" dirty="0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Angsana New" pitchFamily="18" charset="-34"/>
                <a:ea typeface="Times New Roman" pitchFamily="18" charset="0"/>
              </a:rPr>
              <a:t> การบริหารจัดการองค์กร</a:t>
            </a:r>
          </a:p>
          <a:p>
            <a:pPr algn="ctr" eaLnBrk="0" hangingPunct="0">
              <a:defRPr/>
            </a:pPr>
            <a:r>
              <a:rPr lang="en-US" sz="6000" b="1" dirty="0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Angsana New" pitchFamily="18" charset="-34"/>
              </a:rPr>
              <a:t>(Organization Management)</a:t>
            </a:r>
            <a:endParaRPr lang="en-US" sz="6000" dirty="0">
              <a:solidFill>
                <a:srgbClr val="7030A0"/>
              </a:solidFill>
              <a:effectLst>
                <a:innerShdw blurRad="114300">
                  <a:prstClr val="black"/>
                </a:innerShdw>
              </a:effectLst>
              <a:latin typeface="Angsana New" pitchFamily="18" charset="-34"/>
            </a:endParaRPr>
          </a:p>
        </p:txBody>
      </p:sp>
    </p:spTree>
  </p:cSld>
  <p:clrMapOvr>
    <a:masterClrMapping/>
  </p:clrMapOvr>
  <p:transition advTm="2683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7972452" cy="796908"/>
          </a:xfrm>
        </p:spPr>
        <p:txBody>
          <a:bodyPr/>
          <a:lstStyle/>
          <a:p>
            <a:r>
              <a:rPr lang="th-TH" b="1" dirty="0" smtClean="0">
                <a:solidFill>
                  <a:srgbClr val="FF0000"/>
                </a:solidFill>
              </a:rPr>
              <a:t>ส่วนนี้ขอเอาไปใส่ในหมวด 2.5 หมวด 1 ตัดออกค่ะ</a:t>
            </a:r>
            <a:r>
              <a:rPr lang="th-TH" b="1" dirty="0" smtClean="0">
                <a:solidFill>
                  <a:srgbClr val="7030A0"/>
                </a:solidFill>
              </a:rPr>
              <a:t/>
            </a:r>
            <a:br>
              <a:rPr lang="th-TH" b="1" dirty="0" smtClean="0">
                <a:solidFill>
                  <a:srgbClr val="7030A0"/>
                </a:solidFill>
              </a:rPr>
            </a:br>
            <a:r>
              <a:rPr lang="th-TH" sz="4000" b="1" dirty="0" smtClean="0">
                <a:hlinkClick r:id="rId2"/>
              </a:rPr>
              <a:t>การฝึกอบรมการเตรียมความพร้อมในการรับมือกับ</a:t>
            </a:r>
            <a:br>
              <a:rPr lang="th-TH" sz="4000" b="1" dirty="0" smtClean="0">
                <a:hlinkClick r:id="rId2"/>
              </a:rPr>
            </a:br>
            <a:r>
              <a:rPr lang="th-TH" sz="4000" b="1" dirty="0" smtClean="0"/>
              <a:t>สาธารณภัยในอาคารสูง (อัคคีภัย แผ่นดินไหว)</a:t>
            </a:r>
            <a:endParaRPr lang="th-TH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Green Office งปม.60\กิจกรรมฝึกซ้อมแผน\รูปซ้อมแผน\ในห้องอบรม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5254" y="2403485"/>
            <a:ext cx="4637076" cy="3097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reen Office งปม.60\กิจกรรมฝึกซ้อมแผน\รูปซ้อมแผน\ในห้องอบรม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" y="785794"/>
            <a:ext cx="4812985" cy="3214710"/>
          </a:xfrm>
          <a:prstGeom prst="rect">
            <a:avLst/>
          </a:prstGeom>
          <a:noFill/>
        </p:spPr>
      </p:pic>
      <p:pic>
        <p:nvPicPr>
          <p:cNvPr id="2052" name="Picture 4" descr="D:\Green Office งปม.60\กิจกรรมฝึกซ้อมแผน\รูปซ้อมแผน\ซ้อมแผน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562" y="785794"/>
            <a:ext cx="4286280" cy="3214710"/>
          </a:xfrm>
          <a:prstGeom prst="rect">
            <a:avLst/>
          </a:prstGeom>
          <a:noFill/>
        </p:spPr>
      </p:pic>
      <p:pic>
        <p:nvPicPr>
          <p:cNvPr id="2053" name="Picture 5" descr="D:\Green Office งปม.60\กิจกรรมฝึกซ้อมแผน\รูปซ้อมแผน\ซ้อมแผนบ่าย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4" y="3786190"/>
            <a:ext cx="4643438" cy="3015274"/>
          </a:xfrm>
          <a:prstGeom prst="rect">
            <a:avLst/>
          </a:prstGeom>
          <a:noFill/>
        </p:spPr>
      </p:pic>
      <p:pic>
        <p:nvPicPr>
          <p:cNvPr id="2054" name="Picture 6" descr="D:\Green Office งปม.60\กิจกรรมฝึกซ้อมแผน\รูปซ้อมแผน\ซ้อมแผนบ่าย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3" y="3860563"/>
            <a:ext cx="4000527" cy="2926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reen Office งปม.60\กิจกรรมฝึกซ้อมแผน\รูปซ้อมแผน\โรยตัว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0404" y="1331929"/>
            <a:ext cx="3394472" cy="4525963"/>
          </a:xfrm>
          <a:prstGeom prst="rect">
            <a:avLst/>
          </a:prstGeom>
          <a:noFill/>
        </p:spPr>
      </p:pic>
      <p:pic>
        <p:nvPicPr>
          <p:cNvPr id="3075" name="Picture 3" descr="D:\Green Office งปม.60\กิจกรรมฝึกซ้อมแผน\รูปซ้อมแผน\โรยตัว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785794"/>
            <a:ext cx="3392895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b="1" dirty="0" smtClean="0">
                <a:solidFill>
                  <a:srgbClr val="7030A0"/>
                </a:solidFill>
              </a:rPr>
              <a:t>จุดรวมพลกรณีที่มีเหตุฉุกเฉิน</a:t>
            </a:r>
            <a:endParaRPr lang="th-TH" sz="4800" b="1" dirty="0">
              <a:solidFill>
                <a:srgbClr val="7030A0"/>
              </a:solidFill>
            </a:endParaRPr>
          </a:p>
        </p:txBody>
      </p:sp>
      <p:pic>
        <p:nvPicPr>
          <p:cNvPr id="1025" name="Picture 1" descr="D:\Green Office\เก็บข้อมูลรับการประเมิน\จุดรวมพล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2593200" cy="4714908"/>
          </a:xfrm>
          <a:prstGeom prst="rect">
            <a:avLst/>
          </a:prstGeom>
          <a:noFill/>
        </p:spPr>
      </p:pic>
      <p:pic>
        <p:nvPicPr>
          <p:cNvPr id="1026" name="Picture 2" descr="D:\Green Office\เก็บข้อมูลรับการประเมิน\จุดรวมพล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1" y="1142984"/>
            <a:ext cx="4929222" cy="2772688"/>
          </a:xfrm>
          <a:prstGeom prst="rect">
            <a:avLst/>
          </a:prstGeom>
          <a:noFill/>
        </p:spPr>
      </p:pic>
      <p:pic>
        <p:nvPicPr>
          <p:cNvPr id="1027" name="Picture 3" descr="D:\Green Office\เก็บข้อมูลรับการประเมิน\จุดรวมพล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714752"/>
            <a:ext cx="4929190" cy="277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b="1" dirty="0" smtClean="0">
                <a:solidFill>
                  <a:srgbClr val="7030A0"/>
                </a:solidFill>
              </a:rPr>
              <a:t>อุปกรณ์ป้องกันและระงับอัคคีภัย</a:t>
            </a:r>
            <a:endParaRPr lang="th-TH" sz="4800" b="1" dirty="0">
              <a:solidFill>
                <a:srgbClr val="7030A0"/>
              </a:solidFill>
            </a:endParaRPr>
          </a:p>
        </p:txBody>
      </p:sp>
      <p:pic>
        <p:nvPicPr>
          <p:cNvPr id="7169" name="Picture 1" descr="D:\Green Office\เก็บข้อมูลรับการประเมิน\ถังดับเพลิง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9436" y="1643051"/>
            <a:ext cx="2396745" cy="4214841"/>
          </a:xfrm>
          <a:prstGeom prst="rect">
            <a:avLst/>
          </a:prstGeom>
          <a:noFill/>
        </p:spPr>
      </p:pic>
      <p:pic>
        <p:nvPicPr>
          <p:cNvPr id="7171" name="Picture 3" descr="D:\Green Office\เก็บข้อมูลรับการประเมิน\ถังดับเพลิง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643050"/>
            <a:ext cx="4819285" cy="424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7030A0"/>
                </a:solidFill>
              </a:rPr>
              <a:t>แผนผังเส้นทางหนีไฟ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ไม่มีข้อความกำกับภาพอัตโนมัต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143932" cy="4580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525963"/>
          </a:xfrm>
        </p:spPr>
        <p:txBody>
          <a:bodyPr/>
          <a:lstStyle/>
          <a:p>
            <a:pPr>
              <a:buNone/>
            </a:pPr>
            <a:r>
              <a:rPr lang="th-TH" sz="4800" b="1" dirty="0" smtClean="0">
                <a:solidFill>
                  <a:srgbClr val="008000"/>
                </a:solidFill>
                <a:cs typeface="+mj-cs"/>
              </a:rPr>
              <a:t>1.3 การทบทวนโดยฝ่ายบริหาร</a:t>
            </a:r>
          </a:p>
          <a:p>
            <a:pPr algn="thaiDist"/>
            <a:r>
              <a:rPr lang="th-TH" sz="4000" b="1" dirty="0" smtClean="0">
                <a:solidFill>
                  <a:srgbClr val="008000"/>
                </a:solidFill>
                <a:cs typeface="+mj-cs"/>
              </a:rPr>
              <a:t>มีการติดตามการดำเนินงาน โดยคณะกรรมการสำนักงานสีเขียวอย่างต่อเนื่อง และรายงานผลต่อที่ประชุมคณะกรรมการประจำสำนักงานอธิการบดี ประชาสัมพันธ์การจัดโครงการ กิจกรรมผ่านช่องทางต่าง ๆ		</a:t>
            </a:r>
          </a:p>
          <a:p>
            <a:endParaRPr lang="th-TH" sz="4000" dirty="0">
              <a:cs typeface="+mj-cs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b="1" dirty="0" smtClean="0">
                <a:solidFill>
                  <a:srgbClr val="7030A0"/>
                </a:solidFill>
              </a:rPr>
              <a:t>หมวดที่ 1 การบริหารจัดการ</a:t>
            </a:r>
            <a:endParaRPr lang="th-TH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7030A0"/>
                </a:solidFill>
              </a:rPr>
              <a:t>หมวดที่ 1 การบริหารจัดการ</a:t>
            </a:r>
            <a:endParaRPr lang="th-TH" b="1" dirty="0">
              <a:solidFill>
                <a:srgbClr val="7030A0"/>
              </a:solidFill>
            </a:endParaRPr>
          </a:p>
        </p:txBody>
      </p:sp>
      <p:pic>
        <p:nvPicPr>
          <p:cNvPr id="51202" name="Picture 2" descr="D:\Green Office\เก็บข้อมูลรับการประเมิน\รูป ปช.ติดตามงาน\ติดตามงานหมวด 1-2 (12-6-60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821256"/>
            <a:ext cx="3857652" cy="2893892"/>
          </a:xfrm>
          <a:prstGeom prst="rect">
            <a:avLst/>
          </a:prstGeom>
          <a:noFill/>
        </p:spPr>
      </p:pic>
      <p:pic>
        <p:nvPicPr>
          <p:cNvPr id="51203" name="Picture 3" descr="D:\Green Office\เก็บข้อมูลรับการประเมิน\รูป ปช.ติดตามงาน\ติดตามงาน2 (12-6-6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53279"/>
            <a:ext cx="4214874" cy="3161869"/>
          </a:xfrm>
          <a:prstGeom prst="rect">
            <a:avLst/>
          </a:prstGeom>
          <a:noFill/>
        </p:spPr>
      </p:pic>
      <p:pic>
        <p:nvPicPr>
          <p:cNvPr id="51205" name="Picture 5" descr="http://www.psdgreenoffice.mju.ac.th/goverment/25600508142424_psdgreenoffice/news_18099_0_25600601145114_7912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285860"/>
            <a:ext cx="3786214" cy="2714644"/>
          </a:xfrm>
          <a:prstGeom prst="rect">
            <a:avLst/>
          </a:prstGeom>
          <a:noFill/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285861"/>
            <a:ext cx="4214842" cy="237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reen Office\เก็บข้อมูลรับการประเมิน\รูป ปช.ติดตามงาน\รูปเดิน ปชส 2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553621"/>
            <a:ext cx="3643338" cy="2732503"/>
          </a:xfrm>
          <a:prstGeom prst="rect">
            <a:avLst/>
          </a:prstGeom>
          <a:noFill/>
        </p:spPr>
      </p:pic>
      <p:pic>
        <p:nvPicPr>
          <p:cNvPr id="1027" name="Picture 3" descr="D:\Green Office\เก็บข้อมูลรับการประเมิน\รูป ปช.ติดตามงาน\รูปเดิน ปชส 3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1090" y="861712"/>
            <a:ext cx="4310066" cy="2424412"/>
          </a:xfrm>
          <a:prstGeom prst="rect">
            <a:avLst/>
          </a:prstGeom>
          <a:noFill/>
        </p:spPr>
      </p:pic>
      <p:pic>
        <p:nvPicPr>
          <p:cNvPr id="1028" name="Picture 4" descr="D:\Green Office\เก็บข้อมูลรับการประเมิน\รูป ปช.ติดตามงาน\รูปเดิน ปชส 4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596" y="3357562"/>
            <a:ext cx="4699032" cy="2643206"/>
          </a:xfrm>
          <a:prstGeom prst="rect">
            <a:avLst/>
          </a:prstGeom>
          <a:noFill/>
        </p:spPr>
      </p:pic>
      <p:pic>
        <p:nvPicPr>
          <p:cNvPr id="1029" name="Picture 5" descr="D:\Green Office\เก็บข้อมูลรับการประเมิน\รูป ปช.ติดตามงาน\รูปเดิน ปชส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6126" y="3357563"/>
            <a:ext cx="4445029" cy="2643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th-TH" b="1" dirty="0" smtClean="0">
              <a:solidFill>
                <a:srgbClr val="7030A0"/>
              </a:solidFill>
              <a:cs typeface="+mj-cs"/>
            </a:endParaRPr>
          </a:p>
          <a:p>
            <a:pPr algn="ctr">
              <a:buNone/>
            </a:pPr>
            <a:r>
              <a:rPr lang="th-TH" sz="6000" b="1" dirty="0" smtClean="0">
                <a:solidFill>
                  <a:srgbClr val="7030A0"/>
                </a:solidFill>
                <a:cs typeface="+mj-cs"/>
              </a:rPr>
              <a:t>จบการนำเสนอ</a:t>
            </a:r>
          </a:p>
          <a:p>
            <a:pPr algn="ctr">
              <a:buNone/>
            </a:pPr>
            <a:r>
              <a:rPr lang="th-TH" sz="6000" b="1" dirty="0" smtClean="0">
                <a:solidFill>
                  <a:srgbClr val="7030A0"/>
                </a:solidFill>
                <a:cs typeface="+mj-cs"/>
              </a:rPr>
              <a:t>การรายงานผลของหมวดที่ 1</a:t>
            </a:r>
          </a:p>
          <a:p>
            <a:pPr algn="ctr">
              <a:buNone/>
            </a:pPr>
            <a:endParaRPr lang="th-TH" sz="6000" b="1" dirty="0" smtClean="0">
              <a:solidFill>
                <a:srgbClr val="7030A0"/>
              </a:solidFill>
              <a:cs typeface="+mj-cs"/>
            </a:endParaRPr>
          </a:p>
          <a:p>
            <a:pPr algn="ctr">
              <a:buNone/>
            </a:pPr>
            <a:endParaRPr lang="th-TH" sz="6000" b="1" dirty="0" smtClean="0">
              <a:solidFill>
                <a:srgbClr val="7030A0"/>
              </a:solidFill>
              <a:cs typeface="+mj-cs"/>
            </a:endParaRPr>
          </a:p>
          <a:p>
            <a:pPr algn="ctr">
              <a:buNone/>
            </a:pPr>
            <a:r>
              <a:rPr lang="th-TH" b="1" dirty="0" smtClean="0">
                <a:solidFill>
                  <a:srgbClr val="7030A0"/>
                </a:solidFill>
                <a:cs typeface="+mj-cs"/>
              </a:rPr>
              <a:t/>
            </a:r>
            <a:br>
              <a:rPr lang="th-TH" b="1" dirty="0" smtClean="0">
                <a:solidFill>
                  <a:srgbClr val="7030A0"/>
                </a:solidFill>
                <a:cs typeface="+mj-cs"/>
              </a:rPr>
            </a:br>
            <a:endParaRPr lang="th-TH" b="1" dirty="0" smtClean="0">
              <a:solidFill>
                <a:srgbClr val="7030A0"/>
              </a:solidFill>
              <a:cs typeface="+mj-cs"/>
            </a:endParaRPr>
          </a:p>
          <a:p>
            <a:endParaRPr lang="th-TH" b="1" dirty="0">
              <a:solidFill>
                <a:srgbClr val="7030A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28662" y="1142984"/>
            <a:ext cx="7858180" cy="3983047"/>
          </a:xfrm>
        </p:spPr>
        <p:txBody>
          <a:bodyPr/>
          <a:lstStyle/>
          <a:p>
            <a:pPr>
              <a:buNone/>
            </a:pPr>
            <a:r>
              <a:rPr lang="th-TH" sz="5400" b="1" dirty="0" smtClean="0">
                <a:solidFill>
                  <a:srgbClr val="008000"/>
                </a:solidFill>
                <a:cs typeface="+mj-cs"/>
              </a:rPr>
              <a:t>ประกอบด้วย</a:t>
            </a:r>
          </a:p>
          <a:p>
            <a:pPr>
              <a:buNone/>
            </a:pPr>
            <a:r>
              <a:rPr lang="th-TH" sz="5400" b="1" dirty="0" smtClean="0">
                <a:solidFill>
                  <a:srgbClr val="008000"/>
                </a:solidFill>
                <a:cs typeface="+mj-cs"/>
              </a:rPr>
              <a:t>		1.1 นโยบายสิ่งแวดล้อม</a:t>
            </a:r>
          </a:p>
          <a:p>
            <a:pPr>
              <a:buNone/>
            </a:pPr>
            <a:r>
              <a:rPr lang="th-TH" sz="5400" b="1" dirty="0" smtClean="0">
                <a:solidFill>
                  <a:srgbClr val="008000"/>
                </a:solidFill>
                <a:cs typeface="+mj-cs"/>
              </a:rPr>
              <a:t>		1.2 การวางแผนการดำเนินงาน</a:t>
            </a:r>
          </a:p>
          <a:p>
            <a:pPr>
              <a:buNone/>
            </a:pPr>
            <a:r>
              <a:rPr lang="th-TH" sz="5400" b="1" dirty="0" smtClean="0">
                <a:solidFill>
                  <a:srgbClr val="008000"/>
                </a:solidFill>
                <a:cs typeface="+mj-cs"/>
              </a:rPr>
              <a:t>		1.3 การทบทวนโดยฝ่ายบริหาร</a:t>
            </a:r>
            <a:endParaRPr lang="th-TH" sz="5400" b="1" dirty="0">
              <a:solidFill>
                <a:srgbClr val="00800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71538" y="1785926"/>
            <a:ext cx="7786742" cy="4311649"/>
          </a:xfrm>
        </p:spPr>
        <p:txBody>
          <a:bodyPr/>
          <a:lstStyle/>
          <a:p>
            <a:pPr algn="thaiDist">
              <a:buNone/>
            </a:pPr>
            <a:r>
              <a:rPr lang="th-TH" sz="4000" b="1" dirty="0" smtClean="0">
                <a:cs typeface="+mj-cs"/>
              </a:rPr>
              <a:t>	1. สำนักงานอธิการบดีร่วมกันปฏิบัติตามกฎหมายด้านสิ่งแวดล้อมและเกณฑ์ต่าง ๆ ในการเป็นสำนักงานสีเขียวของกรมส่งเสริมคุณภาพสิ่งแวดล้อม</a:t>
            </a:r>
          </a:p>
          <a:p>
            <a:pPr algn="thaiDist">
              <a:buNone/>
            </a:pPr>
            <a:r>
              <a:rPr lang="th-TH" sz="4000" b="1" dirty="0" smtClean="0">
                <a:cs typeface="+mj-cs"/>
              </a:rPr>
              <a:t>   2. ส่งเสริมในการควบคุมการใช้พลังงาน น้ำ ทรัพยากรต่าง ๆ ของสำนักงานอธิการบดีให้มีประสิทธิภาพอย่างต่อเนื่อง</a:t>
            </a:r>
          </a:p>
          <a:p>
            <a:endParaRPr lang="th-TH" sz="4000" dirty="0">
              <a:cs typeface="+mj-cs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1000100" y="714356"/>
            <a:ext cx="7758138" cy="989034"/>
          </a:xfrm>
        </p:spPr>
        <p:txBody>
          <a:bodyPr/>
          <a:lstStyle/>
          <a:p>
            <a:pPr algn="l"/>
            <a:r>
              <a:rPr lang="th-TH" b="1" dirty="0" smtClean="0">
                <a:solidFill>
                  <a:srgbClr val="7030A0"/>
                </a:solidFill>
              </a:rPr>
              <a:t/>
            </a:r>
            <a:br>
              <a:rPr lang="th-TH" b="1" dirty="0" smtClean="0">
                <a:solidFill>
                  <a:srgbClr val="7030A0"/>
                </a:solidFill>
              </a:rPr>
            </a:br>
            <a:r>
              <a:rPr lang="th-TH" b="1" dirty="0" smtClean="0">
                <a:solidFill>
                  <a:srgbClr val="7030A0"/>
                </a:solidFill>
              </a:rPr>
              <a:t>1.1 </a:t>
            </a:r>
            <a:r>
              <a:rPr lang="th-TH" b="1" dirty="0" smtClean="0">
                <a:solidFill>
                  <a:srgbClr val="7030A0"/>
                </a:solidFill>
                <a:hlinkClick r:id="rId2" action="ppaction://hlinkfile"/>
              </a:rPr>
              <a:t>นโยบายสิ่งแวดล้อมของสำนักงานอธิการบดี</a:t>
            </a:r>
            <a:r>
              <a:rPr lang="th-TH" b="1" dirty="0" smtClean="0">
                <a:solidFill>
                  <a:srgbClr val="7030A0"/>
                </a:solidFill>
              </a:rPr>
              <a:t/>
            </a:r>
            <a:br>
              <a:rPr lang="th-TH" b="1" dirty="0" smtClean="0">
                <a:solidFill>
                  <a:srgbClr val="7030A0"/>
                </a:solidFill>
              </a:rPr>
            </a:br>
            <a:endParaRPr lang="th-TH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71538" y="1831995"/>
            <a:ext cx="7929618" cy="4525963"/>
          </a:xfrm>
        </p:spPr>
        <p:txBody>
          <a:bodyPr/>
          <a:lstStyle/>
          <a:p>
            <a:pPr>
              <a:buNone/>
            </a:pPr>
            <a:r>
              <a:rPr lang="th-TH" sz="4000" b="1" dirty="0" smtClean="0">
                <a:cs typeface="+mj-cs"/>
              </a:rPr>
              <a:t>3. มุ่งมั่นในการปรับปรุงสิ่งแวดล้อม โดยมีการจัดซื้อ </a:t>
            </a:r>
          </a:p>
          <a:p>
            <a:pPr>
              <a:buNone/>
            </a:pPr>
            <a:r>
              <a:rPr lang="th-TH" sz="4000" b="1" dirty="0" smtClean="0">
                <a:cs typeface="+mj-cs"/>
              </a:rPr>
              <a:t>    จัดจ้างที่เป็นมิตรกับสิ่งแวดล้อม</a:t>
            </a:r>
          </a:p>
          <a:p>
            <a:pPr>
              <a:buNone/>
            </a:pPr>
            <a:r>
              <a:rPr lang="th-TH" sz="4000" b="1" dirty="0" smtClean="0">
                <a:cs typeface="+mj-cs"/>
              </a:rPr>
              <a:t>4. ส่งเสริมให้เกิดความตระหนักรู้ในการลดและป้องกันการปล่อยขยะ ของเสีย และมลพิษอื่น ๆ</a:t>
            </a: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7030A0"/>
                </a:solidFill>
              </a:rPr>
              <a:t/>
            </a:r>
            <a:br>
              <a:rPr lang="th-TH" b="1" dirty="0" smtClean="0">
                <a:solidFill>
                  <a:srgbClr val="7030A0"/>
                </a:solidFill>
              </a:rPr>
            </a:br>
            <a:r>
              <a:rPr lang="th-TH" b="1" dirty="0" smtClean="0">
                <a:solidFill>
                  <a:srgbClr val="7030A0"/>
                </a:solidFill>
              </a:rPr>
              <a:t>นโยบายสิ่งแวดล้อมของสำนักงานอธิการบดี</a:t>
            </a:r>
            <a:br>
              <a:rPr lang="th-TH" b="1" dirty="0" smtClean="0">
                <a:solidFill>
                  <a:srgbClr val="7030A0"/>
                </a:solidFill>
              </a:rPr>
            </a:br>
            <a:endParaRPr lang="th-TH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7030A0"/>
                </a:solidFill>
              </a:rPr>
              <a:t/>
            </a:r>
            <a:br>
              <a:rPr lang="th-TH" b="1" dirty="0" smtClean="0">
                <a:solidFill>
                  <a:srgbClr val="7030A0"/>
                </a:solidFill>
              </a:rPr>
            </a:br>
            <a:r>
              <a:rPr lang="th-TH" b="1" dirty="0" smtClean="0">
                <a:solidFill>
                  <a:srgbClr val="7030A0"/>
                </a:solidFill>
              </a:rPr>
              <a:t>นโยบายสิ่งแวดล้อมของสำนักงานอธิการบดี</a:t>
            </a:r>
            <a:br>
              <a:rPr lang="th-TH" b="1" dirty="0" smtClean="0">
                <a:solidFill>
                  <a:srgbClr val="7030A0"/>
                </a:solidFill>
              </a:rPr>
            </a:br>
            <a:endParaRPr lang="th-TH" dirty="0">
              <a:solidFill>
                <a:srgbClr val="7030A0"/>
              </a:solidFill>
            </a:endParaRPr>
          </a:p>
        </p:txBody>
      </p:sp>
      <p:sp>
        <p:nvSpPr>
          <p:cNvPr id="5" name="ตัวยึดเนื้อหา 2"/>
          <p:cNvSpPr>
            <a:spLocks noGrp="1"/>
          </p:cNvSpPr>
          <p:nvPr>
            <p:ph idx="1"/>
          </p:nvPr>
        </p:nvSpPr>
        <p:spPr>
          <a:xfrm>
            <a:off x="1142976" y="1714464"/>
            <a:ext cx="7786742" cy="4286304"/>
          </a:xfrm>
        </p:spPr>
        <p:txBody>
          <a:bodyPr/>
          <a:lstStyle/>
          <a:p>
            <a:pPr>
              <a:buNone/>
            </a:pPr>
            <a:r>
              <a:rPr lang="th-TH" sz="4000" b="1" dirty="0" smtClean="0">
                <a:cs typeface="+mj-cs"/>
              </a:rPr>
              <a:t>5. รณรงค์ในการลดการปล่อยก๊าซเรือนกระจกทุกกิจกรรมในการดำเนินงานภายในอาคารสำนักงานอธิการบดี</a:t>
            </a:r>
          </a:p>
          <a:p>
            <a:pPr>
              <a:buNone/>
            </a:pPr>
            <a:r>
              <a:rPr lang="th-TH" sz="4000" b="1" dirty="0" smtClean="0">
                <a:cs typeface="+mj-cs"/>
              </a:rPr>
              <a:t>6. สื่อสารนโยบายสิ่งแวดล้อมต่อบุคลากร และเผยแพร่ให้บุคคลทั่วไปทราบถึงความมุ่งมั่นในการอนุรักษ์สิ่งแวดล้อมของสำนักงานอธิการบดี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142976" y="1600200"/>
            <a:ext cx="7786742" cy="4525963"/>
          </a:xfrm>
        </p:spPr>
        <p:txBody>
          <a:bodyPr/>
          <a:lstStyle/>
          <a:p>
            <a:pPr algn="thaiDist">
              <a:buNone/>
            </a:pPr>
            <a:r>
              <a:rPr lang="th-TH" sz="4000" b="1" dirty="0" smtClean="0">
                <a:cs typeface="+mj-cs"/>
              </a:rPr>
              <a:t>7. ผู้บริหารและคณะกรรมการสำนักงานสีเขียว(</a:t>
            </a:r>
            <a:r>
              <a:rPr lang="en-US" sz="4000" b="1" dirty="0" smtClean="0">
                <a:cs typeface="+mj-cs"/>
              </a:rPr>
              <a:t>Green Office)</a:t>
            </a:r>
            <a:r>
              <a:rPr lang="th-TH" sz="4000" b="1" dirty="0" smtClean="0">
                <a:cs typeface="+mj-cs"/>
              </a:rPr>
              <a:t>  จะทบทวนและปรับปรุงนโยบาย เป้าหมายและแผนการดำเนินงานด้านสิ่งแวดล้อมสำนักงานสีเขียวอย่างต่อเนื่อง และมีการติดตามการบรรลุผลสำเร็จของวัตถุประสงค์ทุกปี</a:t>
            </a:r>
          </a:p>
          <a:p>
            <a:pPr algn="thaiDist">
              <a:buNone/>
            </a:pPr>
            <a:endParaRPr lang="th-TH" sz="1800" b="1" dirty="0" smtClean="0">
              <a:cs typeface="+mj-cs"/>
            </a:endParaRPr>
          </a:p>
          <a:p>
            <a:pPr algn="r">
              <a:buNone/>
            </a:pPr>
            <a:r>
              <a:rPr lang="th-TH" sz="4000" b="1" dirty="0" smtClean="0">
                <a:cs typeface="+mj-cs"/>
              </a:rPr>
              <a:t>ประกาศ ณ วันที่ 26 เมษายน พ.ศ. 2560</a:t>
            </a:r>
          </a:p>
          <a:p>
            <a:pPr algn="thaiDist">
              <a:buNone/>
            </a:pPr>
            <a:endParaRPr lang="th-TH" sz="4000" dirty="0">
              <a:cs typeface="+mj-cs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7030A0"/>
                </a:solidFill>
              </a:rPr>
              <a:t/>
            </a:r>
            <a:br>
              <a:rPr lang="th-TH" b="1" dirty="0" smtClean="0">
                <a:solidFill>
                  <a:srgbClr val="7030A0"/>
                </a:solidFill>
              </a:rPr>
            </a:br>
            <a:r>
              <a:rPr lang="th-TH" b="1" dirty="0" smtClean="0">
                <a:solidFill>
                  <a:srgbClr val="7030A0"/>
                </a:solidFill>
              </a:rPr>
              <a:t>นโยบายสิ่งแวดล้อมของสำนักงานอธิการบดี</a:t>
            </a:r>
            <a:br>
              <a:rPr lang="th-TH" b="1" dirty="0" smtClean="0">
                <a:solidFill>
                  <a:srgbClr val="7030A0"/>
                </a:solidFill>
              </a:rPr>
            </a:br>
            <a:endParaRPr lang="th-TH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7030A0"/>
                </a:solidFill>
              </a:rPr>
              <a:t>หมวดที่ 1 การบริหารจัดการ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142976" y="1571612"/>
            <a:ext cx="7786742" cy="4786346"/>
          </a:xfrm>
        </p:spPr>
        <p:txBody>
          <a:bodyPr/>
          <a:lstStyle/>
          <a:p>
            <a:pPr>
              <a:buNone/>
            </a:pPr>
            <a:r>
              <a:rPr lang="th-TH" sz="3300" b="1" dirty="0" smtClean="0">
                <a:cs typeface="+mj-cs"/>
                <a:hlinkClick r:id="rId2" action="ppaction://hlinkfile"/>
              </a:rPr>
              <a:t>คณะกรรมการสำนักงานสีเขียว </a:t>
            </a:r>
            <a:r>
              <a:rPr lang="th-TH" sz="3300" b="1" dirty="0" smtClean="0">
                <a:cs typeface="+mj-cs"/>
              </a:rPr>
              <a:t>สำนักงานอธิการบดี ประกอบด้วย</a:t>
            </a:r>
          </a:p>
          <a:p>
            <a:pPr marL="514350" indent="-514350">
              <a:buAutoNum type="arabicPeriod"/>
            </a:pPr>
            <a:r>
              <a:rPr lang="th-TH" sz="3300" b="1" dirty="0" smtClean="0">
                <a:cs typeface="+mj-cs"/>
              </a:rPr>
              <a:t>รองอธิการบดี (อาจารย์</a:t>
            </a:r>
            <a:r>
              <a:rPr lang="th-TH" sz="3300" b="1" dirty="0" err="1" smtClean="0">
                <a:cs typeface="+mj-cs"/>
              </a:rPr>
              <a:t>อภิชาติ</a:t>
            </a:r>
            <a:r>
              <a:rPr lang="th-TH" sz="3300" b="1" dirty="0" smtClean="0">
                <a:cs typeface="+mj-cs"/>
              </a:rPr>
              <a:t> สวนคำกอง) ประธานกรรมการ</a:t>
            </a:r>
          </a:p>
          <a:p>
            <a:pPr marL="514350" indent="-514350">
              <a:buAutoNum type="arabicPeriod"/>
            </a:pPr>
            <a:r>
              <a:rPr lang="th-TH" sz="3300" b="1" dirty="0" smtClean="0">
                <a:cs typeface="+mj-cs"/>
              </a:rPr>
              <a:t>ผู้อำนวยการกองอาคารและสถานที่ เป็นรองประธาน</a:t>
            </a:r>
          </a:p>
          <a:p>
            <a:pPr marL="514350" indent="-514350">
              <a:buAutoNum type="arabicPeriod"/>
            </a:pPr>
            <a:r>
              <a:rPr lang="th-TH" sz="3300" b="1" dirty="0" smtClean="0">
                <a:cs typeface="+mj-cs"/>
              </a:rPr>
              <a:t>คณะกรรมการ (ผู้แทนของหน่วยงานสังกัดสำนักงานอธิการบดี) จำนวน 48 คน</a:t>
            </a:r>
          </a:p>
          <a:p>
            <a:pPr marL="514350" indent="-514350">
              <a:buAutoNum type="arabicPeriod"/>
            </a:pPr>
            <a:r>
              <a:rPr lang="th-TH" sz="3300" b="1" dirty="0" smtClean="0">
                <a:cs typeface="+mj-cs"/>
              </a:rPr>
              <a:t>กรรมการและเลขานุการ จำนวน 1 คน </a:t>
            </a:r>
          </a:p>
          <a:p>
            <a:pPr marL="514350" indent="-514350">
              <a:buAutoNum type="arabicPeriod"/>
            </a:pPr>
            <a:r>
              <a:rPr lang="th-TH" sz="3300" b="1" dirty="0" smtClean="0">
                <a:cs typeface="+mj-cs"/>
              </a:rPr>
              <a:t>ผู้ช่วยเลขานุการ 2 คน</a:t>
            </a:r>
          </a:p>
          <a:p>
            <a:pPr marL="514350" indent="-514350">
              <a:buNone/>
            </a:pPr>
            <a:endParaRPr lang="th-TH" sz="3300" b="1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7030A0"/>
                </a:solidFill>
              </a:rPr>
              <a:t>หมวดที่ 1 การบริหารจัดการ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214414" y="1546243"/>
            <a:ext cx="7472386" cy="4525963"/>
          </a:xfrm>
        </p:spPr>
        <p:txBody>
          <a:bodyPr/>
          <a:lstStyle/>
          <a:p>
            <a:pPr>
              <a:buNone/>
            </a:pPr>
            <a:r>
              <a:rPr lang="th-TH" sz="4400" b="1" dirty="0" smtClean="0">
                <a:solidFill>
                  <a:srgbClr val="7030A0"/>
                </a:solidFill>
                <a:cs typeface="+mj-cs"/>
              </a:rPr>
              <a:t>1.2 การวางแผนการดำเนินงาน  </a:t>
            </a:r>
          </a:p>
          <a:p>
            <a:r>
              <a:rPr lang="th-TH" sz="4000" b="1" dirty="0" smtClean="0">
                <a:cs typeface="+mj-cs"/>
                <a:hlinkClick r:id="rId2" action="ppaction://hlinkfile"/>
              </a:rPr>
              <a:t>ระบุประเด็นและประเมินปัญหาสิ่งแวดล้อม </a:t>
            </a:r>
            <a:r>
              <a:rPr lang="th-TH" sz="4000" b="1" dirty="0" smtClean="0">
                <a:cs typeface="+mj-cs"/>
              </a:rPr>
              <a:t>การใช้ทรัพยากรและพลังงาน</a:t>
            </a:r>
          </a:p>
          <a:p>
            <a:r>
              <a:rPr lang="th-TH" sz="4000" b="1" dirty="0" smtClean="0">
                <a:cs typeface="+mj-cs"/>
                <a:hlinkClick r:id="rId3" action="ppaction://hlinkfile"/>
              </a:rPr>
              <a:t>รวบรวมกฎหมาย</a:t>
            </a:r>
            <a:r>
              <a:rPr lang="th-TH" sz="4000" b="1" dirty="0" smtClean="0">
                <a:cs typeface="+mj-cs"/>
              </a:rPr>
              <a:t>และข้อกำหนดอื่น ๆ ด้านสิ่งแวดล้อม</a:t>
            </a:r>
          </a:p>
          <a:p>
            <a:r>
              <a:rPr lang="th-TH" sz="4000" b="1" dirty="0" smtClean="0">
                <a:cs typeface="+mj-cs"/>
              </a:rPr>
              <a:t>กำหนดอำนาจ หน้าที่และความรับผิดชอบของคณะกรรมการสำนักงานสีเขียว สำนักงานอธิการบดี</a:t>
            </a:r>
          </a:p>
          <a:p>
            <a:endParaRPr lang="th-TH" sz="3600" b="1" dirty="0" smtClean="0">
              <a:cs typeface="+mj-cs"/>
            </a:endParaRPr>
          </a:p>
          <a:p>
            <a:endParaRPr lang="th-TH" sz="4000" b="1" dirty="0" smtClean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1337</TotalTime>
  <Words>1298</Words>
  <Application>Microsoft Office PowerPoint</Application>
  <PresentationFormat>นำเสนอทางหน้าจอ (4:3)</PresentationFormat>
  <Paragraphs>239</Paragraphs>
  <Slides>29</Slides>
  <Notes>8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29</vt:i4>
      </vt:variant>
    </vt:vector>
  </HeadingPairs>
  <TitlesOfParts>
    <vt:vector size="30" baseType="lpstr">
      <vt:lpstr>ชุดรูปแบบของ Office</vt:lpstr>
      <vt:lpstr>ภาพนิ่ง 1</vt:lpstr>
      <vt:lpstr>ภาพนิ่ง 2</vt:lpstr>
      <vt:lpstr>ภาพนิ่ง 3</vt:lpstr>
      <vt:lpstr> 1.1 นโยบายสิ่งแวดล้อมของสำนักงานอธิการบดี </vt:lpstr>
      <vt:lpstr> นโยบายสิ่งแวดล้อมของสำนักงานอธิการบดี </vt:lpstr>
      <vt:lpstr> นโยบายสิ่งแวดล้อมของสำนักงานอธิการบดี </vt:lpstr>
      <vt:lpstr> นโยบายสิ่งแวดล้อมของสำนักงานอธิการบดี </vt:lpstr>
      <vt:lpstr>หมวดที่ 1 การบริหารจัดการ</vt:lpstr>
      <vt:lpstr>หมวดที่ 1 การบริหารจัดการ</vt:lpstr>
      <vt:lpstr>หมวดการดำเนินงานสำนักงานสีเขียว</vt:lpstr>
      <vt:lpstr> การแบ่งหน้าที่ความรับผิดชอบ </vt:lpstr>
      <vt:lpstr> การแบ่งหน้าที่ความรับผิดชอบ </vt:lpstr>
      <vt:lpstr> การแบ่งหน้าที่ความรับผิดชอบ </vt:lpstr>
      <vt:lpstr> การแบ่งหน้าที่ความรับผิดชอบ </vt:lpstr>
      <vt:lpstr> การแบ่งหน้าที่ความรับผิดชอบ </vt:lpstr>
      <vt:lpstr> การแบ่งหน้าที่ความรับผิดชอบ </vt:lpstr>
      <vt:lpstr>ภาพนิ่ง 17</vt:lpstr>
      <vt:lpstr> การแบ่งหน้าที่ความรับผิดชอบ </vt:lpstr>
      <vt:lpstr> การแบ่งหน้าที่ความรับผิดชอบ </vt:lpstr>
      <vt:lpstr>ส่วนนี้ขอเอาไปใส่ในหมวด 2.5 หมวด 1 ตัดออกค่ะ การฝึกอบรมการเตรียมความพร้อมในการรับมือกับ สาธารณภัยในอาคารสูง (อัคคีภัย แผ่นดินไหว)</vt:lpstr>
      <vt:lpstr>ภาพนิ่ง 21</vt:lpstr>
      <vt:lpstr>ภาพนิ่ง 22</vt:lpstr>
      <vt:lpstr>จุดรวมพลกรณีที่มีเหตุฉุกเฉิน</vt:lpstr>
      <vt:lpstr>อุปกรณ์ป้องกันและระงับอัคคีภัย</vt:lpstr>
      <vt:lpstr>แผนผังเส้นทางหนีไฟ</vt:lpstr>
      <vt:lpstr>หมวดที่ 1 การบริหารจัดการ</vt:lpstr>
      <vt:lpstr>หมวดที่ 1 การบริหารจัดการ</vt:lpstr>
      <vt:lpstr>ภาพนิ่ง 28</vt:lpstr>
      <vt:lpstr>ภาพนิ่ง 29</vt:lpstr>
    </vt:vector>
  </TitlesOfParts>
  <Company>CMRU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KKD Windows 7 V.3</cp:lastModifiedBy>
  <cp:revision>248</cp:revision>
  <dcterms:created xsi:type="dcterms:W3CDTF">2010-02-05T02:07:16Z</dcterms:created>
  <dcterms:modified xsi:type="dcterms:W3CDTF">2017-06-13T07:53:57Z</dcterms:modified>
</cp:coreProperties>
</file>