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5"/>
  </p:notesMasterIdLst>
  <p:handoutMasterIdLst>
    <p:handoutMasterId r:id="rId26"/>
  </p:handoutMasterIdLst>
  <p:sldIdLst>
    <p:sldId id="274" r:id="rId2"/>
    <p:sldId id="295" r:id="rId3"/>
    <p:sldId id="270" r:id="rId4"/>
    <p:sldId id="300" r:id="rId5"/>
    <p:sldId id="272" r:id="rId6"/>
    <p:sldId id="275" r:id="rId7"/>
    <p:sldId id="276" r:id="rId8"/>
    <p:sldId id="299" r:id="rId9"/>
    <p:sldId id="277" r:id="rId10"/>
    <p:sldId id="278" r:id="rId11"/>
    <p:sldId id="281" r:id="rId12"/>
    <p:sldId id="293" r:id="rId13"/>
    <p:sldId id="283" r:id="rId14"/>
    <p:sldId id="302" r:id="rId15"/>
    <p:sldId id="292" r:id="rId16"/>
    <p:sldId id="291" r:id="rId17"/>
    <p:sldId id="279" r:id="rId18"/>
    <p:sldId id="285" r:id="rId19"/>
    <p:sldId id="282" r:id="rId20"/>
    <p:sldId id="296" r:id="rId21"/>
    <p:sldId id="294" r:id="rId22"/>
    <p:sldId id="297" r:id="rId23"/>
    <p:sldId id="298" r:id="rId24"/>
  </p:sldIdLst>
  <p:sldSz cx="9144000" cy="6858000" type="screen4x3"/>
  <p:notesSz cx="6797675" cy="9926638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7EC23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248" autoAdjust="0"/>
    <p:restoredTop sz="95994" autoAdjust="0"/>
  </p:normalViewPr>
  <p:slideViewPr>
    <p:cSldViewPr>
      <p:cViewPr>
        <p:scale>
          <a:sx n="100" d="100"/>
          <a:sy n="100" d="100"/>
        </p:scale>
        <p:origin x="540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enovo\Downloads\erp25600808142335bd21c013753e40d89f61ef2c49d68fd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ownloads\erp25600808142335bd21c013753e40d89f61ef2c49d68fd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view3D>
      <c:rAngAx val="1"/>
    </c:view3D>
    <c:plotArea>
      <c:layout>
        <c:manualLayout>
          <c:layoutTarget val="inner"/>
          <c:xMode val="edge"/>
          <c:yMode val="edge"/>
          <c:x val="7.6190704825304281E-2"/>
          <c:y val="0.21173009139255775"/>
          <c:w val="0.60343662612795301"/>
          <c:h val="0.70087432382019188"/>
        </c:manualLayout>
      </c:layout>
      <c:bar3DChart>
        <c:barDir val="col"/>
        <c:grouping val="clustered"/>
        <c:ser>
          <c:idx val="0"/>
          <c:order val="0"/>
          <c:tx>
            <c:strRef>
              <c:f>[erp25600808142335bd21c013753e40d89f61ef2c49d68fd8.xlsx]Sheet1!$A$4</c:f>
              <c:strCache>
                <c:ptCount val="1"/>
                <c:pt idx="0">
                  <c:v>จัดซื้อสินค้า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2.2075029285155662E-2"/>
                  <c:y val="-1.0309599524731964E-2"/>
                </c:manualLayout>
              </c:layout>
              <c:tx>
                <c:rich>
                  <a:bodyPr/>
                  <a:lstStyle/>
                  <a:p>
                    <a:r>
                      <a:rPr lang="th-TH" sz="1400">
                        <a:latin typeface="TH Niramit AS" pitchFamily="2" charset="-34"/>
                        <a:cs typeface="TH Niramit AS" pitchFamily="2" charset="-34"/>
                      </a:rPr>
                      <a:t>สินค้า 154 รายการ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532006890877578E-2"/>
                  <c:y val="-1.0522036872056698E-2"/>
                </c:manualLayout>
              </c:layout>
              <c:tx>
                <c:rich>
                  <a:bodyPr/>
                  <a:lstStyle/>
                  <a:p>
                    <a:r>
                      <a:rPr lang="th-TH" sz="1400">
                        <a:latin typeface="TH Niramit AS" pitchFamily="2" charset="-34"/>
                        <a:cs typeface="TH Niramit AS" pitchFamily="2" charset="-34"/>
                      </a:rPr>
                      <a:t>สินค้า 89 รายการ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[erp25600808142335bd21c013753e40d89f61ef2c49d68fd8.xlsx]Sheet1!$B$1:$C$3</c:f>
              <c:strCache>
                <c:ptCount val="2"/>
                <c:pt idx="0">
                  <c:v>Eco-Product</c:v>
                </c:pt>
                <c:pt idx="1">
                  <c:v>Normal</c:v>
                </c:pt>
              </c:strCache>
            </c:strRef>
          </c:cat>
          <c:val>
            <c:numRef>
              <c:f>[erp25600808142335bd21c013753e40d89f61ef2c49d68fd8.xlsx]Sheet1!$B$4:$C$4</c:f>
              <c:numCache>
                <c:formatCode>General</c:formatCode>
                <c:ptCount val="2"/>
                <c:pt idx="0">
                  <c:v>154</c:v>
                </c:pt>
                <c:pt idx="1">
                  <c:v>89</c:v>
                </c:pt>
              </c:numCache>
            </c:numRef>
          </c:val>
        </c:ser>
        <c:ser>
          <c:idx val="1"/>
          <c:order val="1"/>
          <c:tx>
            <c:strRef>
              <c:f>[erp25600808142335bd21c013753e40d89f61ef2c49d68fd8.xlsx]Sheet1!$A$5</c:f>
              <c:strCache>
                <c:ptCount val="1"/>
                <c:pt idx="0">
                  <c:v>จัดจ้างการบริการ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4.5141681685978041E-2"/>
                  <c:y val="-2.0878269016453489E-2"/>
                </c:manualLayout>
              </c:layout>
              <c:tx>
                <c:rich>
                  <a:bodyPr/>
                  <a:lstStyle/>
                  <a:p>
                    <a:r>
                      <a:rPr lang="th-TH" sz="1400">
                        <a:latin typeface="TH Niramit AS" pitchFamily="2" charset="-34"/>
                        <a:cs typeface="TH Niramit AS" pitchFamily="2" charset="-34"/>
                      </a:rPr>
                      <a:t>การบริการ</a:t>
                    </a:r>
                  </a:p>
                  <a:p>
                    <a:r>
                      <a:rPr lang="th-TH" sz="1400">
                        <a:latin typeface="TH Niramit AS" pitchFamily="2" charset="-34"/>
                        <a:cs typeface="TH Niramit AS" pitchFamily="2" charset="-34"/>
                      </a:rPr>
                      <a:t>11 รายการ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1603504137653092E-2"/>
                  <c:y val="-1.1645046281838089E-2"/>
                </c:manualLayout>
              </c:layout>
              <c:tx>
                <c:rich>
                  <a:bodyPr/>
                  <a:lstStyle/>
                  <a:p>
                    <a:r>
                      <a:rPr lang="th-TH" sz="1400">
                        <a:latin typeface="TH Niramit AS" pitchFamily="2" charset="-34"/>
                        <a:cs typeface="TH Niramit AS" pitchFamily="2" charset="-34"/>
                      </a:rPr>
                      <a:t>การบริการ</a:t>
                    </a:r>
                  </a:p>
                  <a:p>
                    <a:r>
                      <a:rPr lang="th-TH" sz="1400">
                        <a:latin typeface="TH Niramit AS" pitchFamily="2" charset="-34"/>
                        <a:cs typeface="TH Niramit AS" pitchFamily="2" charset="-34"/>
                      </a:rPr>
                      <a:t> 5 รายการ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[erp25600808142335bd21c013753e40d89f61ef2c49d68fd8.xlsx]Sheet1!$B$1:$C$3</c:f>
              <c:strCache>
                <c:ptCount val="2"/>
                <c:pt idx="0">
                  <c:v>Eco-Product</c:v>
                </c:pt>
                <c:pt idx="1">
                  <c:v>Normal</c:v>
                </c:pt>
              </c:strCache>
            </c:strRef>
          </c:cat>
          <c:val>
            <c:numRef>
              <c:f>[erp25600808142335bd21c013753e40d89f61ef2c49d68fd8.xlsx]Sheet1!$B$5:$C$5</c:f>
              <c:numCache>
                <c:formatCode>General</c:formatCode>
                <c:ptCount val="2"/>
                <c:pt idx="0">
                  <c:v>11</c:v>
                </c:pt>
                <c:pt idx="1">
                  <c:v>5</c:v>
                </c:pt>
              </c:numCache>
            </c:numRef>
          </c:val>
        </c:ser>
        <c:shape val="box"/>
        <c:axId val="114669440"/>
        <c:axId val="114670976"/>
        <c:axId val="0"/>
      </c:bar3DChart>
      <c:catAx>
        <c:axId val="11466944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H Niramit AS" pitchFamily="2" charset="-34"/>
                <a:cs typeface="TH Niramit AS" pitchFamily="2" charset="-34"/>
              </a:defRPr>
            </a:pPr>
            <a:endParaRPr lang="th-TH"/>
          </a:p>
        </c:txPr>
        <c:crossAx val="114670976"/>
        <c:crosses val="autoZero"/>
        <c:auto val="1"/>
        <c:lblAlgn val="ctr"/>
        <c:lblOffset val="100"/>
      </c:catAx>
      <c:valAx>
        <c:axId val="1146709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H Niramit AS" pitchFamily="2" charset="-34"/>
                <a:cs typeface="TH Niramit AS" pitchFamily="2" charset="-34"/>
              </a:defRPr>
            </a:pPr>
            <a:endParaRPr lang="th-TH"/>
          </a:p>
        </c:txPr>
        <c:crossAx val="114669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088164764291404"/>
          <c:y val="0.39373096685344539"/>
          <c:w val="0.30760492101139636"/>
          <c:h val="0.19948732853362508"/>
        </c:manualLayout>
      </c:layout>
      <c:txPr>
        <a:bodyPr/>
        <a:lstStyle/>
        <a:p>
          <a:pPr>
            <a:defRPr sz="1500">
              <a:latin typeface="TH Niramit AS" pitchFamily="2" charset="-34"/>
              <a:cs typeface="TH Niramit AS" pitchFamily="2" charset="-34"/>
            </a:defRPr>
          </a:pPr>
          <a:endParaRPr lang="th-TH"/>
        </a:p>
      </c:txPr>
    </c:legend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 sz="180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defRPr>
            </a:pPr>
            <a:r>
              <a:rPr lang="th-TH" sz="180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สัดส่วนการจัดซื้อสินค้าและจัดจ้างการบริการของสำนักงานอธิการบดี </a:t>
            </a:r>
          </a:p>
          <a:p>
            <a:pPr>
              <a:defRPr sz="180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defRPr>
            </a:pPr>
            <a:r>
              <a:rPr lang="th-TH" sz="180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ตั้งแต่ตุลาคม 2559 - กรกฎาคม 2560</a:t>
            </a:r>
          </a:p>
        </c:rich>
      </c:tx>
      <c:layout>
        <c:manualLayout>
          <c:xMode val="edge"/>
          <c:yMode val="edge"/>
          <c:x val="0.14183848934703208"/>
          <c:y val="4.3881856540084363E-2"/>
        </c:manualLayout>
      </c:layout>
    </c:title>
    <c:view3D>
      <c:rotX val="30"/>
      <c:rotY val="160"/>
      <c:perspective val="30"/>
    </c:view3D>
    <c:plotArea>
      <c:layout>
        <c:manualLayout>
          <c:layoutTarget val="inner"/>
          <c:xMode val="edge"/>
          <c:yMode val="edge"/>
          <c:x val="8.3663923272632945E-2"/>
          <c:y val="0.25482669750477532"/>
          <c:w val="0.78457211264166027"/>
          <c:h val="0.62202394869267763"/>
        </c:manualLayout>
      </c:layout>
      <c:pie3DChart>
        <c:varyColors val="1"/>
        <c:ser>
          <c:idx val="0"/>
          <c:order val="0"/>
          <c:dPt>
            <c:idx val="1"/>
            <c:explosion val="12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1"/>
              <c:layout>
                <c:manualLayout>
                  <c:x val="0.22042892813717566"/>
                  <c:y val="5.1885322408986682E-2"/>
                </c:manualLayout>
              </c:layout>
              <c:tx>
                <c:rich>
                  <a:bodyPr/>
                  <a:lstStyle/>
                  <a:p>
                    <a:r>
                      <a:rPr lang="th-TH"/>
                      <a:t>จัดซื้อสินค้าและการบริการที่เป็นมิตรต่อสิ่งแวดล้อม
63.71%</a:t>
                    </a: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4501418458841381"/>
                  <c:y val="-8.3179781128700239E-2"/>
                </c:manualLayout>
              </c:layout>
              <c:tx>
                <c:rich>
                  <a:bodyPr/>
                  <a:lstStyle/>
                  <a:p>
                    <a:r>
                      <a:rPr lang="th-TH"/>
                      <a:t>จัดซื้อสินค้าและการบริการทั่วไป
36.29%</a:t>
                    </a: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H Niramit AS" pitchFamily="2" charset="-34"/>
                    <a:cs typeface="TH Niramit AS" pitchFamily="2" charset="-34"/>
                  </a:defRPr>
                </a:pPr>
                <a:endParaRPr lang="th-TH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[erp25600808142335bd21c013753e40d89f61ef2c49d68fd8.xlsx]Sheet1!$A$7:$A$9</c:f>
              <c:strCache>
                <c:ptCount val="3"/>
                <c:pt idx="0">
                  <c:v>สัดส่วนการจัดซื้อสินค้าและจัดจ้างการบริการของสำนักงานอธิการบดี ตั้งแต่ตุลาคม 2559 - กรกฎาคม 2560</c:v>
                </c:pt>
                <c:pt idx="1">
                  <c:v>จัดซื้อสินค้าและการบริการที่เป็นมิตรต่อสิ่งแวดล้อม</c:v>
                </c:pt>
                <c:pt idx="2">
                  <c:v>จัดซื้อสินค้าและการบริการทั่วไป</c:v>
                </c:pt>
              </c:strCache>
            </c:strRef>
          </c:cat>
          <c:val>
            <c:numRef>
              <c:f>[erp25600808142335bd21c013753e40d89f61ef2c49d68fd8.xlsx]Sheet1!$B$7:$B$9</c:f>
              <c:numCache>
                <c:formatCode>General</c:formatCode>
                <c:ptCount val="3"/>
                <c:pt idx="1">
                  <c:v>63.71</c:v>
                </c:pt>
                <c:pt idx="2">
                  <c:v>36.290000000000013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0.17412</cdr:x>
      <cdr:y>0.01927</cdr:y>
    </cdr:from>
    <cdr:to>
      <cdr:x>0.84562</cdr:x>
      <cdr:y>0.14902</cdr:y>
    </cdr:to>
    <cdr:sp macro="" textlink="">
      <cdr:nvSpPr>
        <cdr:cNvPr id="2" name="สี่เหลี่ยมผืนผ้า 1"/>
        <cdr:cNvSpPr/>
      </cdr:nvSpPr>
      <cdr:spPr>
        <a:xfrm xmlns:a="http://schemas.openxmlformats.org/drawingml/2006/main">
          <a:off x="997942" y="60779"/>
          <a:ext cx="3848709" cy="40923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th-TH" sz="1600" b="1">
              <a:solidFill>
                <a:srgbClr val="FF0000"/>
              </a:solidFill>
              <a:latin typeface="TH Niramit AS" pitchFamily="2" charset="-34"/>
              <a:cs typeface="TH Niramit AS" pitchFamily="2" charset="-34"/>
            </a:rPr>
            <a:t>การจัดซื้อสินค้าและจัดจ้างการบริการของสำนักงานอธิการบดี</a:t>
          </a:r>
          <a:r>
            <a:rPr lang="th-TH" sz="1600" b="1" baseline="0">
              <a:solidFill>
                <a:srgbClr val="FF0000"/>
              </a:solidFill>
              <a:latin typeface="TH Niramit AS" pitchFamily="2" charset="-34"/>
              <a:cs typeface="TH Niramit AS" pitchFamily="2" charset="-34"/>
            </a:rPr>
            <a:t> </a:t>
          </a:r>
        </a:p>
        <a:p xmlns:a="http://schemas.openxmlformats.org/drawingml/2006/main">
          <a:pPr algn="ctr"/>
          <a:r>
            <a:rPr lang="th-TH" sz="1600" b="1" baseline="0">
              <a:solidFill>
                <a:srgbClr val="FF0000"/>
              </a:solidFill>
              <a:latin typeface="TH Niramit AS" pitchFamily="2" charset="-34"/>
              <a:cs typeface="TH Niramit AS" pitchFamily="2" charset="-34"/>
            </a:rPr>
            <a:t>ตั้งแต่ตุลาคม 2559 - กรกฎาคม 2560</a:t>
          </a:r>
          <a:endParaRPr lang="en-US" sz="1600" b="1">
            <a:solidFill>
              <a:srgbClr val="FF0000"/>
            </a:solidFill>
            <a:latin typeface="TH Niramit AS" pitchFamily="2" charset="-34"/>
            <a:cs typeface="TH Niramit AS" pitchFamily="2" charset="-34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pPr>
              <a:defRPr/>
            </a:pPr>
            <a:fld id="{FA048ECF-4DE4-4971-A92A-F1555B3F6428}" type="datetimeFigureOut">
              <a:rPr lang="th-TH"/>
              <a:pPr>
                <a:defRPr/>
              </a:pPr>
              <a:t>10/08/60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pPr>
              <a:defRPr/>
            </a:pPr>
            <a:fld id="{2D450F40-438D-4388-BC0F-E8E6ADED40A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A380332B-5F82-493A-A751-A9B394F987DA}" type="datetimeFigureOut">
              <a:rPr lang="th-TH" smtClean="0"/>
              <a:pPr/>
              <a:t>10/08/60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1" tIns="44111" rIns="88221" bIns="44111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88221" tIns="44111" rIns="88221" bIns="44111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87A59D32-81AD-45B2-99FD-B63DD3222A7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juppt_4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9B253-BC65-4707-87C1-F2FC495314F5}" type="datetimeFigureOut">
              <a:rPr lang="th-TH"/>
              <a:pPr>
                <a:defRPr/>
              </a:pPr>
              <a:t>10/08/60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34C8-4FE4-46AA-9324-C2677903590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5927B-A978-43B0-90A1-4EC93BC07B81}" type="datetimeFigureOut">
              <a:rPr lang="th-TH"/>
              <a:pPr>
                <a:defRPr/>
              </a:pPr>
              <a:t>10/08/60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8DEDF-7736-4A67-937B-DE101BD9159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9F70-B784-4DCA-84D3-1E326160907F}" type="datetimeFigureOut">
              <a:rPr lang="th-TH"/>
              <a:pPr>
                <a:defRPr/>
              </a:pPr>
              <a:t>10/08/60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7A079-9710-4AA7-B927-B3CF665AAE9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juppt_4Abg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ี่เหลี่ยมผืนผ้า 8"/>
          <p:cNvSpPr/>
          <p:nvPr userDrawn="1"/>
        </p:nvSpPr>
        <p:spPr>
          <a:xfrm>
            <a:off x="-32" y="6383358"/>
            <a:ext cx="9144000" cy="142876"/>
          </a:xfrm>
          <a:prstGeom prst="rect">
            <a:avLst/>
          </a:prstGeom>
          <a:solidFill>
            <a:srgbClr val="7EC234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19061-2E41-47AC-8AE7-7E3BE43E1245}" type="datetimeFigureOut">
              <a:rPr lang="th-TH"/>
              <a:pPr>
                <a:defRPr/>
              </a:pPr>
              <a:t>10/08/60</a:t>
            </a:fld>
            <a:endParaRPr lang="th-TH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BF809-2978-48BF-B7EA-1EA6D32691D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622D-57BD-4BA7-88F0-31856A7D3014}" type="datetimeFigureOut">
              <a:rPr lang="th-TH"/>
              <a:pPr>
                <a:defRPr/>
              </a:pPr>
              <a:t>10/08/60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D8E58-75D7-4EFB-A723-20AA12C34CE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89DE-70EB-4930-B997-C54EBE33225E}" type="datetimeFigureOut">
              <a:rPr lang="th-TH"/>
              <a:pPr>
                <a:defRPr/>
              </a:pPr>
              <a:t>10/08/60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979DC-A868-4D0F-85E4-4DA93B107C3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B7710-3485-4D56-AD6C-6303E32A08CB}" type="datetimeFigureOut">
              <a:rPr lang="th-TH"/>
              <a:pPr>
                <a:defRPr/>
              </a:pPr>
              <a:t>10/08/60</a:t>
            </a:fld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C93C3-10CE-4D2A-8A1D-80FBCAD0E6F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45449-A194-4671-A905-C558A4031BC5}" type="datetimeFigureOut">
              <a:rPr lang="th-TH"/>
              <a:pPr>
                <a:defRPr/>
              </a:pPr>
              <a:t>10/08/60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6CAD3-B8D0-4890-AF13-D53ABF769BB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E8F3A-487B-4F5F-9E16-C3CD0AD09882}" type="datetimeFigureOut">
              <a:rPr lang="th-TH"/>
              <a:pPr>
                <a:defRPr/>
              </a:pPr>
              <a:t>10/08/60</a:t>
            </a:fld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338D7-B160-4D81-8165-FF19B6EDF5F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2992F-CA25-435D-8A49-917183A550D2}" type="datetimeFigureOut">
              <a:rPr lang="th-TH"/>
              <a:pPr>
                <a:defRPr/>
              </a:pPr>
              <a:t>10/08/60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9481D-24CD-42EF-8D2D-286B9F46352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DC9B2-DB82-4197-9E81-C39431DEF721}" type="datetimeFigureOut">
              <a:rPr lang="th-TH"/>
              <a:pPr>
                <a:defRPr/>
              </a:pPr>
              <a:t>10/08/60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C50A4-E2E8-4DE1-94BF-A7277AB5E7B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A2A625-44DC-4E19-BDAF-8886A7AA55DC}" type="datetimeFigureOut">
              <a:rPr lang="th-TH"/>
              <a:pPr>
                <a:defRPr/>
              </a:pPr>
              <a:t>10/08/60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A14E34-6C10-434B-AC13-C4F44F3EA65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85754" y="2584874"/>
            <a:ext cx="835824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th-TH" sz="5400" b="1" dirty="0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Angsana New" pitchFamily="18" charset="-34"/>
                <a:ea typeface="Times New Roman" pitchFamily="18" charset="0"/>
              </a:rPr>
              <a:t>        หมวดที่ 6 การจัดซื้อ และจัดจ้าง</a:t>
            </a:r>
          </a:p>
          <a:p>
            <a:pPr algn="ctr" eaLnBrk="0" hangingPunct="0">
              <a:defRPr/>
            </a:pPr>
            <a:r>
              <a:rPr lang="en-US" sz="5400" dirty="0" smtClean="0"/>
              <a:t>Green Procurement</a:t>
            </a:r>
            <a:endParaRPr lang="en-US" sz="5400" dirty="0">
              <a:solidFill>
                <a:srgbClr val="7030A0"/>
              </a:solidFill>
              <a:effectLst>
                <a:innerShdw blurRad="114300">
                  <a:prstClr val="black"/>
                </a:innerShdw>
              </a:effectLst>
              <a:latin typeface="Angsana New" pitchFamily="18" charset="-34"/>
            </a:endParaRPr>
          </a:p>
        </p:txBody>
      </p:sp>
    </p:spTree>
  </p:cSld>
  <p:clrMapOvr>
    <a:masterClrMapping/>
  </p:clrMapOvr>
  <p:transition advTm="268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1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5256584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03648" y="569316"/>
            <a:ext cx="4392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Bold" charset="-120"/>
                <a:cs typeface="TH Niramit AS" pitchFamily="2" charset="-34"/>
              </a:rPr>
              <a:t>รูป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 charset="-120"/>
                <a:cs typeface="TH Niramit AS" pitchFamily="2" charset="-34"/>
              </a:rPr>
              <a:t>ฉลากสิ่งแวดล้อมของประเทศต่างๆ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14415" y="1069921"/>
            <a:ext cx="688597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900113" algn="l"/>
              </a:tabLst>
            </a:pPr>
            <a:r>
              <a:rPr lang="th-TH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UPC" pitchFamily="18" charset="-34"/>
                <a:cs typeface="AngsanaUPC" pitchFamily="18" charset="-34"/>
              </a:rPr>
              <a:t>การดำเนินงานตามนโยบายการจัดซื้อจัดจ้างของสำนักงานอธิการบดี</a:t>
            </a:r>
          </a:p>
          <a:p>
            <a:pPr algn="ctr" eaLnBrk="0" hangingPunct="0">
              <a:tabLst>
                <a:tab pos="900113" algn="l"/>
              </a:tabLst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ngsanaUPC" pitchFamily="18" charset="-34"/>
              <a:cs typeface="AngsanaUPC" pitchFamily="18" charset="-34"/>
            </a:endParaRPr>
          </a:p>
          <a:p>
            <a:pPr eaLnBrk="0" hangingPunct="0">
              <a:tabLst>
                <a:tab pos="900113" algn="l"/>
              </a:tabLst>
            </a:pPr>
            <a:endParaRPr lang="en-US" sz="2000" dirty="0"/>
          </a:p>
        </p:txBody>
      </p:sp>
      <p:graphicFrame>
        <p:nvGraphicFramePr>
          <p:cNvPr id="13" name="ตาราง 12"/>
          <p:cNvGraphicFramePr>
            <a:graphicFrameLocks noGrp="1"/>
          </p:cNvGraphicFramePr>
          <p:nvPr/>
        </p:nvGraphicFramePr>
        <p:xfrm>
          <a:off x="1259633" y="1844825"/>
          <a:ext cx="7200800" cy="4242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408"/>
                <a:gridCol w="3147156"/>
                <a:gridCol w="1360932"/>
                <a:gridCol w="2097304"/>
              </a:tblGrid>
              <a:tr h="579120">
                <a:tc>
                  <a:txBody>
                    <a:bodyPr/>
                    <a:lstStyle/>
                    <a:p>
                      <a:r>
                        <a:rPr lang="th-TH" sz="1400" dirty="0" smtClean="0"/>
                        <a:t>ลำดับ</a:t>
                      </a:r>
                      <a:endParaRPr lang="th-T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/>
                        <a:t>รายการ</a:t>
                      </a:r>
                      <a:endParaRPr lang="th-T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งบประมาณ (รวม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vat </a:t>
                      </a:r>
                      <a:r>
                        <a:rPr lang="th-TH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7%) (บาท)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เป็นไปตาม เกณฑ์สินค้าที่ เป็นมิตรกับ สิ่งแวดล้อม (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√)</a:t>
                      </a:r>
                      <a:endParaRPr lang="th-TH" sz="1600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th-TH" dirty="0" smtClean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กระดาษถ่ายเอกสารหรืองานพิมพ์ทั่วไป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263,045.00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0" eaLnBrk="0" hangingPunc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263,045.</a:t>
                      </a:r>
                      <a:r>
                        <a:rPr lang="en-US" sz="1600" b="1" dirty="0" smtClean="0">
                          <a:latin typeface="TH Niramit AS"/>
                          <a:ea typeface="Times New Roman"/>
                          <a:cs typeface="Angsana New"/>
                        </a:rPr>
                        <a:t>00</a:t>
                      </a:r>
                      <a:endParaRPr lang="en-US" sz="16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th-TH" dirty="0" smtClean="0"/>
                        <a:t>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ผลิตภัณฑ์ลบคำผิด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6,448.00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6,448.00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th-TH" dirty="0" smtClean="0"/>
                        <a:t>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เครื่องเรือนเหล็ก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30,700.00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30,700.00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th-TH" dirty="0" smtClean="0"/>
                        <a:t>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กระดาษชำระ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100,650.00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100,650.00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th-TH" dirty="0" smtClean="0"/>
                        <a:t>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แบตเตอรี่ปฐมภูมิ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53,274.00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53,274.00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th-TH" dirty="0" smtClean="0"/>
                        <a:t>6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ปากกาไวท์บอร์ด</a:t>
                      </a:r>
                      <a:endParaRPr lang="th-TH" sz="18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H Niramit AS" pitchFamily="2" charset="-34"/>
                          <a:cs typeface="TH Niramit AS" pitchFamily="2" charset="-34"/>
                        </a:rPr>
                        <a:t>4</a:t>
                      </a:r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,</a:t>
                      </a:r>
                      <a:r>
                        <a:rPr lang="en-US" sz="1600" dirty="0" smtClean="0">
                          <a:latin typeface="TH Niramit AS" pitchFamily="2" charset="-34"/>
                          <a:cs typeface="TH Niramit AS" pitchFamily="2" charset="-34"/>
                        </a:rPr>
                        <a:t>4100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4,410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554197">
                <a:tc>
                  <a:txBody>
                    <a:bodyPr/>
                    <a:lstStyle/>
                    <a:p>
                      <a:r>
                        <a:rPr lang="th-TH" dirty="0" smtClean="0"/>
                        <a:t>7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เครื่องถ่ายเอกสาร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449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,282.49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382,777.23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1643042" y="357166"/>
            <a:ext cx="56436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UPC" pitchFamily="18" charset="-34"/>
                <a:cs typeface="AngsanaUPC" pitchFamily="18" charset="-34"/>
              </a:rPr>
              <a:t>การดำเนินงานตามนโยบายการจัดซื้อจัดจ้างของสำนักงานอธิการบดี  (ต่อ)</a:t>
            </a:r>
          </a:p>
          <a:p>
            <a:endParaRPr lang="th-TH" sz="2000" b="1" dirty="0">
              <a:solidFill>
                <a:srgbClr val="FF0000"/>
              </a:solidFill>
              <a:latin typeface="Angsana News" pitchFamily="18" charset="-34"/>
              <a:cs typeface="Angsana News" pitchFamily="18" charset="-34"/>
            </a:endParaRPr>
          </a:p>
        </p:txBody>
      </p:sp>
      <p:graphicFrame>
        <p:nvGraphicFramePr>
          <p:cNvPr id="14" name="ตาราง 13"/>
          <p:cNvGraphicFramePr>
            <a:graphicFrameLocks noGrp="1"/>
          </p:cNvGraphicFramePr>
          <p:nvPr/>
        </p:nvGraphicFramePr>
        <p:xfrm>
          <a:off x="1259633" y="1124747"/>
          <a:ext cx="7200800" cy="5129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408"/>
                <a:gridCol w="3147156"/>
                <a:gridCol w="1360932"/>
                <a:gridCol w="2097304"/>
              </a:tblGrid>
              <a:tr h="619285">
                <a:tc>
                  <a:txBody>
                    <a:bodyPr/>
                    <a:lstStyle/>
                    <a:p>
                      <a:r>
                        <a:rPr lang="th-TH" sz="1400" dirty="0" smtClean="0"/>
                        <a:t>ลำดับ</a:t>
                      </a:r>
                      <a:endParaRPr lang="th-T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/>
                        <a:t>รายการ</a:t>
                      </a:r>
                      <a:endParaRPr lang="th-T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งบประมาณ (รวม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vat </a:t>
                      </a:r>
                      <a:r>
                        <a:rPr lang="th-TH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7%) (บาท)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เป็นไปตาม เกณฑ์สินค้าที่ เป็นมิตรกับ สิ่งแวดล้อม (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√)</a:t>
                      </a:r>
                      <a:endParaRPr lang="th-TH" sz="1600" dirty="0"/>
                    </a:p>
                  </a:txBody>
                  <a:tcPr/>
                </a:tc>
              </a:tr>
              <a:tr h="554097">
                <a:tc>
                  <a:txBody>
                    <a:bodyPr/>
                    <a:lstStyle/>
                    <a:p>
                      <a:r>
                        <a:rPr lang="th-TH" dirty="0" smtClean="0"/>
                        <a:t>8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เครื่องพิมพ์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29,500.00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0" eaLnBrk="0" hangingPunc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29,500.00</a:t>
                      </a:r>
                      <a:endParaRPr lang="en-US" sz="1600" dirty="0">
                        <a:latin typeface="TH Niramit AS" pitchFamily="2" charset="-34"/>
                        <a:ea typeface="Times New Roman"/>
                        <a:cs typeface="TH Niramit AS" pitchFamily="2" charset="-34"/>
                      </a:endParaRPr>
                    </a:p>
                  </a:txBody>
                  <a:tcPr marL="0" marR="0" marT="0" marB="0"/>
                </a:tc>
              </a:tr>
              <a:tr h="554097">
                <a:tc>
                  <a:txBody>
                    <a:bodyPr/>
                    <a:lstStyle/>
                    <a:p>
                      <a:r>
                        <a:rPr lang="th-TH" dirty="0" smtClean="0"/>
                        <a:t>9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ตลับหมึก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876,100.50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876,100.50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554097">
                <a:tc>
                  <a:txBody>
                    <a:bodyPr/>
                    <a:lstStyle/>
                    <a:p>
                      <a:r>
                        <a:rPr lang="th-TH" dirty="0" smtClean="0"/>
                        <a:t>10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สีทาอาคาร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ไม่มีข้อมูลการจัดซื้อจัดจ้าง*</a:t>
                      </a:r>
                      <a:endParaRPr lang="th-TH" sz="1600" dirty="0"/>
                    </a:p>
                  </a:txBody>
                  <a:tcPr/>
                </a:tc>
              </a:tr>
              <a:tr h="554097">
                <a:tc>
                  <a:txBody>
                    <a:bodyPr/>
                    <a:lstStyle/>
                    <a:p>
                      <a:r>
                        <a:rPr lang="th-TH" dirty="0" smtClean="0"/>
                        <a:t>11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ซองบรรจุภัณฑ์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10,426.00</a:t>
                      </a:r>
                      <a:endParaRPr lang="th-TH" sz="16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10,426.00</a:t>
                      </a:r>
                      <a:endParaRPr lang="th-TH" sz="16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554097">
                <a:tc>
                  <a:txBody>
                    <a:bodyPr/>
                    <a:lstStyle/>
                    <a:p>
                      <a:r>
                        <a:rPr lang="th-TH" dirty="0" smtClean="0"/>
                        <a:t>12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กล่องใส่เอกสาร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5,265.00</a:t>
                      </a:r>
                      <a:endParaRPr lang="th-TH" sz="16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5,265.00</a:t>
                      </a:r>
                      <a:endParaRPr lang="th-TH" sz="16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554097">
                <a:tc>
                  <a:txBody>
                    <a:bodyPr/>
                    <a:lstStyle/>
                    <a:p>
                      <a:r>
                        <a:rPr lang="th-TH" dirty="0" smtClean="0"/>
                        <a:t>13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รถยนต์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ไม่มีข้อมูลการจัดซื้อจัดจ้าง*</a:t>
                      </a:r>
                      <a:endParaRPr lang="th-TH" dirty="0"/>
                    </a:p>
                  </a:txBody>
                  <a:tcPr/>
                </a:tc>
              </a:tr>
              <a:tr h="592634">
                <a:tc>
                  <a:txBody>
                    <a:bodyPr/>
                    <a:lstStyle/>
                    <a:p>
                      <a:r>
                        <a:rPr lang="th-TH" dirty="0" smtClean="0"/>
                        <a:t>14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บริการทำความสะอาด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9,042,655.00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9,042,655.00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592634">
                <a:tc>
                  <a:txBody>
                    <a:bodyPr/>
                    <a:lstStyle/>
                    <a:p>
                      <a:r>
                        <a:rPr lang="th-TH" dirty="0" smtClean="0"/>
                        <a:t>15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บริการโรงแรม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3035" eaLnBrk="0" hangingPunct="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H Niramit AS"/>
                          <a:ea typeface="Times New Roman"/>
                          <a:cs typeface="Angsana New"/>
                        </a:rPr>
                        <a:t>6</a:t>
                      </a: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32,5</a:t>
                      </a:r>
                      <a:r>
                        <a:rPr lang="en-US" sz="1200" b="1" dirty="0">
                          <a:latin typeface="TH Niramit AS"/>
                          <a:ea typeface="Times New Roman"/>
                          <a:cs typeface="Angsana New"/>
                        </a:rPr>
                        <a:t>8</a:t>
                      </a: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5.00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165" eaLnBrk="0" hangingPunc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4</a:t>
                      </a:r>
                      <a:r>
                        <a:rPr lang="en-US" sz="1200" b="1" dirty="0">
                          <a:latin typeface="TH Niramit AS"/>
                          <a:ea typeface="Times New Roman"/>
                          <a:cs typeface="Angsana New"/>
                        </a:rPr>
                        <a:t>8</a:t>
                      </a: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,</a:t>
                      </a:r>
                      <a:r>
                        <a:rPr lang="en-US" sz="1200" b="1" dirty="0">
                          <a:latin typeface="TH Niramit AS"/>
                          <a:ea typeface="Times New Roman"/>
                          <a:cs typeface="Angsana New"/>
                        </a:rPr>
                        <a:t>650</a:t>
                      </a: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.</a:t>
                      </a:r>
                      <a:r>
                        <a:rPr lang="en-US" sz="1200" b="1" dirty="0">
                          <a:latin typeface="TH Niramit AS"/>
                          <a:ea typeface="Times New Roman"/>
                          <a:cs typeface="Angsana New"/>
                        </a:rPr>
                        <a:t>00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115616" y="260648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900113" algn="l"/>
              </a:tabLst>
            </a:pPr>
            <a:r>
              <a:rPr lang="th-TH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UPC" pitchFamily="18" charset="-34"/>
                <a:cs typeface="AngsanaUPC" pitchFamily="18" charset="-34"/>
              </a:rPr>
              <a:t>การดำเนินงานตามนโยบายการจัดซื้อจัดจ้างของสำนักงานอธิการบดี  (ต่อ)</a:t>
            </a:r>
          </a:p>
          <a:p>
            <a:pPr eaLnBrk="0" hangingPunct="0">
              <a:tabLst>
                <a:tab pos="900113" algn="l"/>
              </a:tabLst>
            </a:pPr>
            <a:endParaRPr lang="th-TH" b="1" dirty="0" smtClean="0">
              <a:solidFill>
                <a:schemeClr val="tx1">
                  <a:lumMod val="75000"/>
                  <a:lumOff val="25000"/>
                </a:schemeClr>
              </a:solidFill>
              <a:latin typeface="Angsana News" pitchFamily="18" charset="-34"/>
              <a:cs typeface="Angsana News" pitchFamily="18" charset="-34"/>
            </a:endParaRPr>
          </a:p>
          <a:p>
            <a:pPr eaLnBrk="0" hangingPunct="0">
              <a:tabLst>
                <a:tab pos="900113" algn="l"/>
              </a:tabLst>
            </a:pPr>
            <a:endParaRPr lang="th-TH" b="1" dirty="0" smtClean="0">
              <a:solidFill>
                <a:schemeClr val="tx1">
                  <a:lumMod val="75000"/>
                  <a:lumOff val="25000"/>
                </a:schemeClr>
              </a:solidFill>
              <a:latin typeface="Angsana News" pitchFamily="18" charset="-34"/>
              <a:cs typeface="Angsana News" pitchFamily="18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1259632" y="764709"/>
          <a:ext cx="7200800" cy="5662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408"/>
                <a:gridCol w="3147156"/>
                <a:gridCol w="1360932"/>
                <a:gridCol w="2097304"/>
              </a:tblGrid>
              <a:tr h="577674">
                <a:tc>
                  <a:txBody>
                    <a:bodyPr/>
                    <a:lstStyle/>
                    <a:p>
                      <a:r>
                        <a:rPr lang="th-TH" sz="1400" dirty="0" smtClean="0"/>
                        <a:t>ลำดับ</a:t>
                      </a:r>
                      <a:endParaRPr lang="th-T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/>
                        <a:t>รายการ</a:t>
                      </a:r>
                      <a:endParaRPr lang="th-T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งบประมาณ (รวม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vat </a:t>
                      </a:r>
                      <a:r>
                        <a:rPr lang="th-TH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7%) (บาท)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เป็นไปตาม เกณฑ์สินค้าที่ เป็นมิตรกับ สิ่งแวดล้อม (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√)</a:t>
                      </a:r>
                      <a:endParaRPr lang="th-TH" sz="1600" dirty="0"/>
                    </a:p>
                  </a:txBody>
                  <a:tcPr/>
                </a:tc>
              </a:tr>
              <a:tr h="516865">
                <a:tc>
                  <a:txBody>
                    <a:bodyPr/>
                    <a:lstStyle/>
                    <a:p>
                      <a:r>
                        <a:rPr lang="th-TH" dirty="0" smtClean="0"/>
                        <a:t>16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บริการเช่าเครื่องถ่ายเอกสาร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680" eaLnBrk="0" hangingPunct="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217,0</a:t>
                      </a:r>
                      <a:r>
                        <a:rPr lang="en-US" sz="1200" b="1" dirty="0" smtClean="0">
                          <a:latin typeface="TH Niramit AS"/>
                          <a:ea typeface="Times New Roman"/>
                          <a:cs typeface="Angsana New"/>
                        </a:rPr>
                        <a:t>00</a:t>
                      </a:r>
                      <a:r>
                        <a:rPr lang="en-US" sz="12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.</a:t>
                      </a:r>
                      <a:r>
                        <a:rPr lang="en-US" sz="1200" b="1" dirty="0" smtClean="0">
                          <a:latin typeface="TH Niramit AS"/>
                          <a:ea typeface="Times New Roman"/>
                          <a:cs typeface="Angsana New"/>
                        </a:rPr>
                        <a:t>00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1135" eaLnBrk="0" hangingPunc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217,0</a:t>
                      </a:r>
                      <a:r>
                        <a:rPr lang="en-US" sz="1200" b="1" dirty="0" smtClean="0">
                          <a:latin typeface="TH Niramit AS"/>
                          <a:ea typeface="Times New Roman"/>
                          <a:cs typeface="Angsana New"/>
                        </a:rPr>
                        <a:t>00</a:t>
                      </a:r>
                      <a:r>
                        <a:rPr lang="en-US" sz="12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.</a:t>
                      </a:r>
                      <a:r>
                        <a:rPr lang="en-US" sz="1200" b="1" dirty="0" smtClean="0">
                          <a:latin typeface="TH Niramit AS"/>
                          <a:ea typeface="Times New Roman"/>
                          <a:cs typeface="Angsana New"/>
                        </a:rPr>
                        <a:t>00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</a:tr>
              <a:tr h="516865">
                <a:tc>
                  <a:txBody>
                    <a:bodyPr/>
                    <a:lstStyle/>
                    <a:p>
                      <a:r>
                        <a:rPr lang="th-TH" dirty="0" smtClean="0"/>
                        <a:t>17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บริการซ่อมแซมและบำรุงรักษา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5745" eaLnBrk="0" hangingPunct="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208,458.83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 eaLnBrk="0" hangingPunc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198,088.83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</a:tr>
              <a:tr h="516865">
                <a:tc>
                  <a:txBody>
                    <a:bodyPr/>
                    <a:lstStyle/>
                    <a:p>
                      <a:r>
                        <a:rPr lang="th-TH" dirty="0" smtClean="0"/>
                        <a:t>18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วัสดุสำนักงาน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5745" eaLnBrk="0" hangingPunct="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178,814.00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 eaLnBrk="0" hangingPunc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42,187.</a:t>
                      </a:r>
                      <a:r>
                        <a:rPr lang="en-US" sz="1200" b="1" dirty="0" smtClean="0">
                          <a:latin typeface="TH Niramit AS"/>
                          <a:ea typeface="Times New Roman"/>
                          <a:cs typeface="Angsana New"/>
                        </a:rPr>
                        <a:t>00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</a:tr>
              <a:tr h="516865">
                <a:tc>
                  <a:txBody>
                    <a:bodyPr/>
                    <a:lstStyle/>
                    <a:p>
                      <a:r>
                        <a:rPr lang="th-TH" dirty="0" smtClean="0"/>
                        <a:t>19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วัสดุไฟฟ้าและ</a:t>
                      </a:r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วิทยุ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7960" eaLnBrk="0" hangingPunct="0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th-TH" sz="1400" b="1" spc="10" dirty="0" smtClean="0">
                          <a:latin typeface="TH Niramit AS"/>
                          <a:ea typeface="Times New Roman"/>
                          <a:cs typeface="Angsana New"/>
                        </a:rPr>
                        <a:t>272</a:t>
                      </a:r>
                      <a:r>
                        <a:rPr lang="en-US" sz="1400" b="1" spc="10" dirty="0" smtClean="0">
                          <a:latin typeface="TH Niramit AS"/>
                          <a:ea typeface="Times New Roman"/>
                          <a:cs typeface="Angsana New"/>
                        </a:rPr>
                        <a:t>,056.80</a:t>
                      </a:r>
                      <a:endParaRPr lang="en-US" sz="14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5415" eaLnBrk="0" hangingPunc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10" dirty="0" smtClean="0">
                          <a:latin typeface="TH Niramit AS"/>
                          <a:ea typeface="Times New Roman"/>
                          <a:cs typeface="Angsana New"/>
                        </a:rPr>
                        <a:t>272,056.80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</a:tr>
              <a:tr h="516865">
                <a:tc>
                  <a:txBody>
                    <a:bodyPr/>
                    <a:lstStyle/>
                    <a:p>
                      <a:r>
                        <a:rPr lang="th-TH" dirty="0" smtClean="0"/>
                        <a:t>20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วัสดุก่อสร้าง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990" eaLnBrk="0" hangingPunct="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44,518.</a:t>
                      </a:r>
                      <a:r>
                        <a:rPr lang="en-US" sz="1200" b="1" dirty="0" smtClean="0">
                          <a:latin typeface="TH Niramit AS"/>
                          <a:ea typeface="Times New Roman"/>
                          <a:cs typeface="Angsana New"/>
                        </a:rPr>
                        <a:t>00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1445" eaLnBrk="0" hangingPunc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44,518.</a:t>
                      </a:r>
                      <a:r>
                        <a:rPr lang="en-US" sz="1200" b="1" dirty="0" smtClean="0">
                          <a:latin typeface="TH Niramit AS"/>
                          <a:ea typeface="Times New Roman"/>
                          <a:cs typeface="Angsana New"/>
                        </a:rPr>
                        <a:t>00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</a:tr>
              <a:tr h="516865">
                <a:tc>
                  <a:txBody>
                    <a:bodyPr/>
                    <a:lstStyle/>
                    <a:p>
                      <a:r>
                        <a:rPr lang="th-TH" dirty="0" smtClean="0"/>
                        <a:t>21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วัสดุงานบ้านงานครัว</a:t>
                      </a:r>
                      <a:endParaRPr lang="th-TH" sz="16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2720" eaLnBrk="0" hangingPunct="0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H Niramit AS"/>
                          <a:ea typeface="Times New Roman"/>
                          <a:cs typeface="Angsana New"/>
                        </a:rPr>
                        <a:t>2</a:t>
                      </a:r>
                      <a:r>
                        <a:rPr lang="en-US" sz="12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,393.</a:t>
                      </a:r>
                      <a:r>
                        <a:rPr lang="en-US" sz="1200" b="1" dirty="0" smtClean="0">
                          <a:latin typeface="TH Niramit AS"/>
                          <a:ea typeface="Times New Roman"/>
                          <a:cs typeface="Angsana New"/>
                        </a:rPr>
                        <a:t>00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 eaLnBrk="0" hangingPunc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H Niramit AS"/>
                          <a:ea typeface="Times New Roman"/>
                          <a:cs typeface="Angsana New"/>
                        </a:rPr>
                        <a:t>550</a:t>
                      </a:r>
                      <a:r>
                        <a:rPr lang="en-US" sz="12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.</a:t>
                      </a:r>
                      <a:r>
                        <a:rPr lang="en-US" sz="1200" b="1" dirty="0" smtClean="0">
                          <a:latin typeface="TH Niramit AS"/>
                          <a:ea typeface="Times New Roman"/>
                          <a:cs typeface="Angsana New"/>
                        </a:rPr>
                        <a:t>00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</a:tr>
              <a:tr h="552814">
                <a:tc>
                  <a:txBody>
                    <a:bodyPr/>
                    <a:lstStyle/>
                    <a:p>
                      <a:r>
                        <a:rPr lang="th-TH" dirty="0" smtClean="0"/>
                        <a:t>22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ครุภัณฑ์คอมพิวเตอร์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6060" eaLnBrk="0" hangingPunct="0"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r>
                        <a:rPr lang="th-TH" sz="12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6,657</a:t>
                      </a:r>
                      <a:r>
                        <a:rPr lang="en-US" sz="12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,750.00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 eaLnBrk="0" hangingPunct="0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2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6</a:t>
                      </a:r>
                      <a:r>
                        <a:rPr lang="th-TH" sz="12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,657</a:t>
                      </a:r>
                      <a:r>
                        <a:rPr lang="en-US" sz="12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,750.00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</a:tr>
              <a:tr h="223597">
                <a:tc gridSpan="2">
                  <a:txBody>
                    <a:bodyPr/>
                    <a:lstStyle/>
                    <a:p>
                      <a:endParaRPr lang="th-TH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6060" eaLnBrk="0" hangingPunct="0"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6060" eaLnBrk="0" hangingPunct="0"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</a:tr>
              <a:tr h="512449">
                <a:tc gridSpan="4">
                  <a:txBody>
                    <a:bodyPr/>
                    <a:lstStyle/>
                    <a:p>
                      <a:endParaRPr lang="th-TH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26060" eaLnBrk="0" hangingPunct="0"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226060" eaLnBrk="0" hangingPunct="0"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</a:tr>
              <a:tr h="512449">
                <a:tc gridSpan="4">
                  <a:txBody>
                    <a:bodyPr/>
                    <a:lstStyle/>
                    <a:p>
                      <a:endParaRPr lang="th-TH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115616" y="260648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900113" algn="l"/>
              </a:tabLst>
            </a:pPr>
            <a:r>
              <a:rPr lang="th-TH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UPC" pitchFamily="18" charset="-34"/>
                <a:cs typeface="AngsanaUPC" pitchFamily="18" charset="-34"/>
              </a:rPr>
              <a:t>การดำเนินงานตามนโยบายการจัดซื้อจัดจ้างของสำนักงานอธิการบดี  (ต่อ)</a:t>
            </a:r>
          </a:p>
          <a:p>
            <a:pPr eaLnBrk="0" hangingPunct="0">
              <a:tabLst>
                <a:tab pos="900113" algn="l"/>
              </a:tabLst>
            </a:pPr>
            <a:endParaRPr lang="th-TH" b="1" dirty="0" smtClean="0">
              <a:solidFill>
                <a:schemeClr val="tx1">
                  <a:lumMod val="75000"/>
                  <a:lumOff val="25000"/>
                </a:schemeClr>
              </a:solidFill>
              <a:latin typeface="Angsana News" pitchFamily="18" charset="-34"/>
              <a:cs typeface="Angsana News" pitchFamily="18" charset="-34"/>
            </a:endParaRPr>
          </a:p>
          <a:p>
            <a:pPr eaLnBrk="0" hangingPunct="0">
              <a:tabLst>
                <a:tab pos="900113" algn="l"/>
              </a:tabLst>
            </a:pPr>
            <a:endParaRPr lang="th-TH" b="1" dirty="0" smtClean="0">
              <a:solidFill>
                <a:schemeClr val="tx1">
                  <a:lumMod val="75000"/>
                  <a:lumOff val="25000"/>
                </a:schemeClr>
              </a:solidFill>
              <a:latin typeface="Angsana News" pitchFamily="18" charset="-34"/>
              <a:cs typeface="Angsana News" pitchFamily="18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1259632" y="764709"/>
          <a:ext cx="7200800" cy="5412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408"/>
                <a:gridCol w="3147156"/>
                <a:gridCol w="1360932"/>
                <a:gridCol w="2097304"/>
              </a:tblGrid>
              <a:tr h="577674">
                <a:tc>
                  <a:txBody>
                    <a:bodyPr/>
                    <a:lstStyle/>
                    <a:p>
                      <a:r>
                        <a:rPr lang="th-TH" sz="1400" dirty="0" smtClean="0"/>
                        <a:t>ลำดับ</a:t>
                      </a:r>
                      <a:endParaRPr lang="th-T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/>
                        <a:t>รายการ</a:t>
                      </a:r>
                      <a:endParaRPr lang="th-T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งบประมาณ (รวม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vat </a:t>
                      </a:r>
                      <a:r>
                        <a:rPr lang="th-TH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7%) (บาท)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เป็นไปตาม เกณฑ์สินค้าที่ เป็นมิตรกับ สิ่งแวดล้อม (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√)</a:t>
                      </a:r>
                      <a:endParaRPr lang="th-TH" sz="1600" dirty="0"/>
                    </a:p>
                  </a:txBody>
                  <a:tcPr/>
                </a:tc>
              </a:tr>
              <a:tr h="516865">
                <a:tc>
                  <a:txBody>
                    <a:bodyPr/>
                    <a:lstStyle/>
                    <a:p>
                      <a:r>
                        <a:rPr lang="th-TH" dirty="0" smtClean="0"/>
                        <a:t>23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ครุภัณฑ์สำนักงาน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680" eaLnBrk="0" hangingPunct="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th-TH" sz="12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207</a:t>
                      </a:r>
                      <a:r>
                        <a:rPr lang="en-US" sz="12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,900.</a:t>
                      </a:r>
                      <a:r>
                        <a:rPr lang="en-US" sz="1200" b="1" dirty="0" smtClean="0">
                          <a:latin typeface="TH Niramit AS"/>
                          <a:ea typeface="Times New Roman"/>
                          <a:cs typeface="Angsana New"/>
                        </a:rPr>
                        <a:t>00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1135" eaLnBrk="0" hangingPunc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112,7</a:t>
                      </a:r>
                      <a:r>
                        <a:rPr lang="en-US" sz="1200" b="1" dirty="0" smtClean="0">
                          <a:latin typeface="TH Niramit AS"/>
                          <a:ea typeface="Times New Roman"/>
                          <a:cs typeface="Angsana New"/>
                        </a:rPr>
                        <a:t>00</a:t>
                      </a:r>
                      <a:r>
                        <a:rPr lang="en-US" sz="12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.</a:t>
                      </a:r>
                      <a:r>
                        <a:rPr lang="en-US" sz="1200" b="1" dirty="0" smtClean="0">
                          <a:latin typeface="TH Niramit AS"/>
                          <a:ea typeface="Times New Roman"/>
                          <a:cs typeface="Angsana New"/>
                        </a:rPr>
                        <a:t>00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</a:tr>
              <a:tr h="516865">
                <a:tc>
                  <a:txBody>
                    <a:bodyPr/>
                    <a:lstStyle/>
                    <a:p>
                      <a:r>
                        <a:rPr lang="th-TH" dirty="0" smtClean="0"/>
                        <a:t>24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ครุภัณฑ์ยานพาหนะและขนส่ง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5745" eaLnBrk="0" hangingPunct="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274,000.00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 eaLnBrk="0" hangingPunc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274,000.00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</a:tr>
              <a:tr h="516865">
                <a:tc>
                  <a:txBody>
                    <a:bodyPr/>
                    <a:lstStyle/>
                    <a:p>
                      <a:r>
                        <a:rPr lang="th-TH" dirty="0" smtClean="0"/>
                        <a:t>25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ครุภัณฑ์ก่อสร้าง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5745" eaLnBrk="0" hangingPunct="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29,950.00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 eaLnBrk="0" hangingPunc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29,950.</a:t>
                      </a:r>
                      <a:r>
                        <a:rPr lang="en-US" sz="1200" b="1" dirty="0" smtClean="0">
                          <a:latin typeface="TH Niramit AS"/>
                          <a:ea typeface="Times New Roman"/>
                          <a:cs typeface="Angsana New"/>
                        </a:rPr>
                        <a:t>00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</a:tr>
              <a:tr h="516865">
                <a:tc>
                  <a:txBody>
                    <a:bodyPr/>
                    <a:lstStyle/>
                    <a:p>
                      <a:r>
                        <a:rPr lang="th-TH" dirty="0" smtClean="0"/>
                        <a:t>26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ครุภัณฑ์ไฟฟ้า</a:t>
                      </a:r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และ</a:t>
                      </a:r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วิทยุ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7960" eaLnBrk="0" hangingPunct="0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th-TH" sz="1400" b="0" spc="10" dirty="0" smtClean="0">
                          <a:latin typeface="TH Niramit AS"/>
                          <a:ea typeface="Times New Roman"/>
                          <a:cs typeface="Angsana New"/>
                        </a:rPr>
                        <a:t>428</a:t>
                      </a:r>
                      <a:r>
                        <a:rPr lang="en-US" sz="1400" b="0" spc="10" dirty="0" smtClean="0">
                          <a:latin typeface="TH Niramit AS"/>
                          <a:ea typeface="Times New Roman"/>
                          <a:cs typeface="Angsana New"/>
                        </a:rPr>
                        <a:t>,</a:t>
                      </a:r>
                      <a:r>
                        <a:rPr lang="th-TH" sz="1400" b="0" spc="10" dirty="0" smtClean="0">
                          <a:latin typeface="TH Niramit AS"/>
                          <a:ea typeface="Times New Roman"/>
                          <a:cs typeface="Angsana New"/>
                        </a:rPr>
                        <a:t>140..00</a:t>
                      </a:r>
                      <a:endParaRPr lang="en-US" sz="1400" b="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5415" eaLnBrk="0" hangingPunc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10" dirty="0" smtClean="0">
                          <a:latin typeface="TH Niramit AS"/>
                          <a:ea typeface="Times New Roman"/>
                          <a:cs typeface="Angsana New"/>
                        </a:rPr>
                        <a:t>14,725.00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</a:tr>
              <a:tr h="516865">
                <a:tc>
                  <a:txBody>
                    <a:bodyPr/>
                    <a:lstStyle/>
                    <a:p>
                      <a:r>
                        <a:rPr lang="th-TH" dirty="0" smtClean="0"/>
                        <a:t>27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ครุภัณฑ์งานบ้านงานครัว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990" eaLnBrk="0" hangingPunct="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150,750.</a:t>
                      </a:r>
                      <a:r>
                        <a:rPr lang="en-US" sz="1200" b="1" dirty="0" smtClean="0">
                          <a:latin typeface="TH Niramit AS"/>
                          <a:ea typeface="Times New Roman"/>
                          <a:cs typeface="Angsana New"/>
                        </a:rPr>
                        <a:t>00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1445" eaLnBrk="0" hangingPunc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150,750.</a:t>
                      </a:r>
                      <a:r>
                        <a:rPr lang="en-US" sz="1200" b="1" dirty="0" smtClean="0">
                          <a:latin typeface="TH Niramit AS"/>
                          <a:ea typeface="Times New Roman"/>
                          <a:cs typeface="Angsana New"/>
                        </a:rPr>
                        <a:t>00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</a:tr>
              <a:tr h="516865">
                <a:tc gridSpan="2">
                  <a:txBody>
                    <a:bodyPr/>
                    <a:lstStyle/>
                    <a:p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รวมการจัดซื้อจัดจ้างทั้งหมด</a:t>
                      </a:r>
                      <a:endParaRPr lang="th-TH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6060" eaLnBrk="0" hangingPunct="0"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r>
                        <a:rPr lang="en-US" sz="20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20</a:t>
                      </a:r>
                      <a:r>
                        <a:rPr lang="th-TH" sz="20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,176</a:t>
                      </a:r>
                      <a:r>
                        <a:rPr lang="en-US" sz="20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,071.62</a:t>
                      </a:r>
                      <a:endParaRPr lang="en-US" sz="20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6060" eaLnBrk="0" hangingPunct="0"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r>
                        <a:rPr lang="th-TH" sz="20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18,868</a:t>
                      </a:r>
                      <a:r>
                        <a:rPr lang="en-US" sz="20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,176.36</a:t>
                      </a:r>
                      <a:endParaRPr lang="en-US" sz="20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</a:tr>
              <a:tr h="22359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จำนวนรายการจัดซื้อและการบริการที่เป็นมิตรกับสิ่งแวดล้อมจำนวนทั้งหมด  259 รายการ</a:t>
                      </a:r>
                      <a:endParaRPr lang="th-TH" sz="2000" dirty="0" smtClean="0"/>
                    </a:p>
                    <a:p>
                      <a:endParaRPr lang="th-TH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26060" eaLnBrk="0" hangingPunct="0"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226060" eaLnBrk="0" hangingPunct="0"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</a:tr>
              <a:tr h="512449">
                <a:tc gridSpan="4">
                  <a:txBody>
                    <a:bodyPr/>
                    <a:lstStyle/>
                    <a:p>
                      <a:r>
                        <a:rPr lang="th-TH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จำนวนรายการจัดซื้อและการบริการที่</a:t>
                      </a:r>
                      <a:r>
                        <a:rPr lang="th-TH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เป็นมิตรกับ</a:t>
                      </a:r>
                      <a:r>
                        <a:rPr lang="th-TH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สิ่งแวดล้อม จำนวน 165 รายการ คิดเป็นร้อยละ 63.71</a:t>
                      </a:r>
                      <a:endParaRPr lang="th-TH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26060" eaLnBrk="0" hangingPunct="0"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226060" eaLnBrk="0" hangingPunct="0"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</a:tr>
              <a:tr h="512449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จำนวนรายการจัดซื้อและการบริการทั่วไป จำนวน 94 รายการ คิดเป็นร้อยละ 36.29</a:t>
                      </a:r>
                      <a:endParaRPr lang="th-TH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428728" y="1071546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900113" algn="l"/>
              </a:tabLst>
            </a:pP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s" pitchFamily="18" charset="-34"/>
                <a:cs typeface="Angsana News" pitchFamily="18" charset="-34"/>
              </a:rPr>
              <a:t>กระดาษถ่ายเอกสารและซองบรรจุภัณฑ์และกล่องใส่เอกสาร</a:t>
            </a:r>
          </a:p>
        </p:txBody>
      </p:sp>
      <p:pic>
        <p:nvPicPr>
          <p:cNvPr id="13313" name="Picture 1" descr="C:\Documents and Settings\tuntaporn.TUNTAPORN-PC\Desktop\Green office\142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48880"/>
            <a:ext cx="2736304" cy="3096344"/>
          </a:xfrm>
          <a:prstGeom prst="rect">
            <a:avLst/>
          </a:prstGeom>
          <a:noFill/>
        </p:spPr>
      </p:pic>
      <p:pic>
        <p:nvPicPr>
          <p:cNvPr id="13314" name="Picture 2" descr="C:\Documents and Settings\tuntaporn.TUNTAPORN-PC\Desktop\Green office\142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348880"/>
            <a:ext cx="295232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571604" y="142852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900113" algn="l"/>
              </a:tabLst>
            </a:pP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s" pitchFamily="18" charset="-34"/>
                <a:cs typeface="Angsana News" pitchFamily="18" charset="-34"/>
              </a:rPr>
              <a:t>ตลับหมึก หมึกเติมตลับชาด</a:t>
            </a:r>
          </a:p>
        </p:txBody>
      </p:sp>
      <p:pic>
        <p:nvPicPr>
          <p:cNvPr id="12289" name="Picture 1" descr="C:\Documents and Settings\tuntaporn.TUNTAPORN-PC\Desktop\Green office\142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764704"/>
            <a:ext cx="5832648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428728" y="1071546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900113" algn="l"/>
              </a:tabLst>
            </a:pP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s" pitchFamily="18" charset="-34"/>
                <a:cs typeface="Angsana News" pitchFamily="18" charset="-34"/>
              </a:rPr>
              <a:t>วัสดุสำนักงาน</a:t>
            </a:r>
          </a:p>
        </p:txBody>
      </p:sp>
      <p:pic>
        <p:nvPicPr>
          <p:cNvPr id="11265" name="Picture 1" descr="C:\Documents and Settings\tuntaporn.TUNTAPORN-PC\Desktop\Green office\142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3168352" cy="3240360"/>
          </a:xfrm>
          <a:prstGeom prst="rect">
            <a:avLst/>
          </a:prstGeom>
          <a:noFill/>
        </p:spPr>
      </p:pic>
      <p:pic>
        <p:nvPicPr>
          <p:cNvPr id="11266" name="Picture 2" descr="C:\Documents and Settings\tuntaporn.TUNTAPORN-PC\Desktop\Green office\142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060848"/>
            <a:ext cx="3275856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428728" y="1071546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900113" algn="l"/>
              </a:tabLst>
            </a:pP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s" pitchFamily="18" charset="-34"/>
                <a:cs typeface="Angsana News" pitchFamily="18" charset="-34"/>
              </a:rPr>
              <a:t>กระดาษชำระ</a:t>
            </a:r>
          </a:p>
        </p:txBody>
      </p:sp>
      <p:pic>
        <p:nvPicPr>
          <p:cNvPr id="9217" name="Picture 1" descr="C:\Documents and Settings\tuntaporn.TUNTAPORN-PC\Desktop\Green office\142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583264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428728" y="404664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900113" algn="l"/>
              </a:tabLst>
            </a:pP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s" pitchFamily="18" charset="-34"/>
                <a:cs typeface="Angsana News" pitchFamily="18" charset="-34"/>
              </a:rPr>
              <a:t>เครื่องถ่ายเอกสาร</a:t>
            </a:r>
          </a:p>
        </p:txBody>
      </p:sp>
      <p:pic>
        <p:nvPicPr>
          <p:cNvPr id="8193" name="Picture 1" descr="C:\Documents and Settings\tuntaporn.TUNTAPORN-PC\Desktop\Green office\142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052736"/>
            <a:ext cx="4968552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92088"/>
          </a:xfrm>
        </p:spPr>
        <p:txBody>
          <a:bodyPr/>
          <a:lstStyle/>
          <a:p>
            <a:pPr>
              <a:tabLst>
                <a:tab pos="900113" algn="l"/>
              </a:tabLst>
            </a:pPr>
            <a:r>
              <a:rPr lang="th-TH" sz="4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UPC" pitchFamily="18" charset="-34"/>
                <a:cs typeface="AngsanaUPC" pitchFamily="18" charset="-34"/>
              </a:rPr>
              <a:t>นโยบายการจัดซื้อและจัดจ้าง</a:t>
            </a:r>
            <a:br>
              <a:rPr lang="th-TH" sz="4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UPC" pitchFamily="18" charset="-34"/>
                <a:cs typeface="AngsanaUPC" pitchFamily="18" charset="-34"/>
              </a:rPr>
            </a:br>
            <a:r>
              <a:rPr lang="th-TH" sz="4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UPC" pitchFamily="18" charset="-34"/>
                <a:cs typeface="AngsanaUPC" pitchFamily="18" charset="-34"/>
              </a:rPr>
              <a:t>ของสำนักงานอธิการบดี</a:t>
            </a:r>
            <a:endParaRPr lang="th-TH" sz="400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71600" y="2132856"/>
            <a:ext cx="7715200" cy="3024336"/>
          </a:xfrm>
        </p:spPr>
        <p:txBody>
          <a:bodyPr/>
          <a:lstStyle/>
          <a:p>
            <a:pPr>
              <a:buNone/>
            </a:pPr>
            <a:r>
              <a:rPr lang="th-TH" dirty="0" smtClean="0">
                <a:cs typeface="+mj-cs"/>
              </a:rPr>
              <a:t>               มหาวิทยาลัยแม่</a:t>
            </a:r>
            <a:r>
              <a:rPr lang="th-TH" dirty="0" err="1" smtClean="0">
                <a:cs typeface="+mj-cs"/>
              </a:rPr>
              <a:t>โจ้</a:t>
            </a:r>
            <a:r>
              <a:rPr lang="th-TH" dirty="0" smtClean="0">
                <a:cs typeface="+mj-cs"/>
              </a:rPr>
              <a:t>ได้กำหนดนโยบายเพื่อให้การดำเนินการสำนักงานสีเขียว (</a:t>
            </a:r>
            <a:r>
              <a:rPr lang="en-US" dirty="0" smtClean="0">
                <a:cs typeface="+mj-cs"/>
              </a:rPr>
              <a:t>Green  office</a:t>
            </a:r>
            <a:r>
              <a:rPr lang="th-TH" dirty="0" smtClean="0">
                <a:cs typeface="+mj-cs"/>
              </a:rPr>
              <a:t>) สำนักงานอธิการบดี  ตามประกาศมหาวิทยาลัยแม่</a:t>
            </a:r>
            <a:r>
              <a:rPr lang="th-TH" dirty="0" err="1" smtClean="0">
                <a:cs typeface="+mj-cs"/>
              </a:rPr>
              <a:t>โจ้</a:t>
            </a:r>
            <a:r>
              <a:rPr lang="th-TH" dirty="0" smtClean="0">
                <a:cs typeface="+mj-cs"/>
              </a:rPr>
              <a:t>  เรื่อง   นโยบายสิ่งแวดล้อมสำนักงาน    สีเขียวสำนักงานอธิการบดี  ประกาศ ณ  วันที่   26  เมษายน  พ.ศ. 2560 ในข้อที่ 3  ที่ระบุไว้ คือ   มุ่งมั่นในการปรับปรุงสิ่งแวดล้อม โดยมีการจัดซื้อจัดจ้างที่เป็นมิตรกับสิ่งแวดล้อม</a:t>
            </a:r>
          </a:p>
          <a:p>
            <a:pPr>
              <a:buNone/>
            </a:pPr>
            <a:endParaRPr lang="th-TH" sz="20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768752" cy="922114"/>
          </a:xfrm>
        </p:spPr>
        <p:txBody>
          <a:bodyPr/>
          <a:lstStyle/>
          <a:p>
            <a:pPr algn="l"/>
            <a:r>
              <a:rPr lang="th-TH" sz="2800" dirty="0" smtClean="0"/>
              <a:t>ครุภัณฑ์งานบ้านงานครัว (ถังดับเพลิง เครื่องไฟฉุกเฉิน ตู้เย็น)</a:t>
            </a:r>
            <a:endParaRPr lang="th-TH" sz="2800" dirty="0"/>
          </a:p>
        </p:txBody>
      </p:sp>
      <p:pic>
        <p:nvPicPr>
          <p:cNvPr id="1026" name="Picture 2" descr="C:\Documents and Settings\tuntaporn.TUNTAPORN-PC\Desktop\142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2736304" cy="4014690"/>
          </a:xfrm>
          <a:prstGeom prst="rect">
            <a:avLst/>
          </a:prstGeom>
          <a:noFill/>
        </p:spPr>
      </p:pic>
      <p:pic>
        <p:nvPicPr>
          <p:cNvPr id="1027" name="Picture 3" descr="C:\Documents and Settings\tuntaporn.TUNTAPORN-PC\Desktop\142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2808312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428728" y="1071546"/>
            <a:ext cx="6643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900113" algn="l"/>
              </a:tabLst>
            </a:pP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s" pitchFamily="18" charset="-34"/>
                <a:cs typeface="Angsana News" pitchFamily="18" charset="-34"/>
              </a:rPr>
              <a:t>งานบริการจ้างเหมาทำความสะอาด</a:t>
            </a:r>
          </a:p>
          <a:p>
            <a:pPr eaLnBrk="0" hangingPunct="0">
              <a:tabLst>
                <a:tab pos="900113" algn="l"/>
              </a:tabLst>
            </a:pP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s" pitchFamily="18" charset="-34"/>
                <a:cs typeface="Angsana News" pitchFamily="18" charset="-34"/>
              </a:rPr>
              <a:t>1. ผลิตภัณฑ์ทำความสะอาดที่เป็นมิตรกับสิ่งแวดล้อม (รูปภาพ)</a:t>
            </a:r>
            <a:endParaRPr lang="th-TH" b="1" dirty="0" smtClean="0">
              <a:solidFill>
                <a:schemeClr val="tx1">
                  <a:lumMod val="75000"/>
                  <a:lumOff val="25000"/>
                </a:schemeClr>
              </a:solidFill>
              <a:latin typeface="Angsana News" pitchFamily="18" charset="-34"/>
              <a:cs typeface="Angsana News" pitchFamily="18" charset="-34"/>
            </a:endParaRPr>
          </a:p>
        </p:txBody>
      </p:sp>
      <p:pic>
        <p:nvPicPr>
          <p:cNvPr id="4" name="รูปภาพ 3" descr="C:\Users\Administrator\Desktop\New folder (4)\14863799731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76872"/>
            <a:ext cx="6381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/>
          <a:lstStyle/>
          <a:p>
            <a:pPr>
              <a:tabLst>
                <a:tab pos="900113" algn="l"/>
              </a:tabLst>
            </a:pPr>
            <a:r>
              <a:rPr lang="th-TH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s" pitchFamily="18" charset="-34"/>
                <a:cs typeface="Angsana News" pitchFamily="18" charset="-34"/>
              </a:rPr>
              <a:t/>
            </a:r>
            <a:br>
              <a:rPr lang="th-TH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s" pitchFamily="18" charset="-34"/>
                <a:cs typeface="Angsana News" pitchFamily="18" charset="-34"/>
              </a:rPr>
            </a:br>
            <a:r>
              <a:rPr lang="th-TH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s" pitchFamily="18" charset="-34"/>
                <a:cs typeface="Angsana News" pitchFamily="18" charset="-34"/>
              </a:rPr>
              <a:t/>
            </a:r>
            <a:br>
              <a:rPr lang="th-TH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s" pitchFamily="18" charset="-34"/>
                <a:cs typeface="Angsana News" pitchFamily="18" charset="-34"/>
              </a:rPr>
            </a:br>
            <a:r>
              <a:rPr lang="th-TH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s" pitchFamily="18" charset="-34"/>
                <a:cs typeface="Angsana News" pitchFamily="18" charset="-34"/>
              </a:rPr>
              <a:t>งานบริการจ้างเหมาทำความสะอาด (ต่อ)</a:t>
            </a:r>
            <a:br>
              <a:rPr lang="th-TH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s" pitchFamily="18" charset="-34"/>
                <a:cs typeface="Angsana News" pitchFamily="18" charset="-34"/>
              </a:rPr>
            </a:br>
            <a:r>
              <a:rPr lang="th-TH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s" pitchFamily="18" charset="-34"/>
                <a:cs typeface="Angsana News" pitchFamily="18" charset="-34"/>
              </a:rPr>
              <a:t>2. การฝึกอบรมพนักงานทำความสะอาด (รูปภาพ)</a:t>
            </a:r>
            <a:br>
              <a:rPr lang="th-TH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s" pitchFamily="18" charset="-34"/>
                <a:cs typeface="Angsana News" pitchFamily="18" charset="-34"/>
              </a:rPr>
            </a:br>
            <a:r>
              <a:rPr lang="th-TH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s" pitchFamily="18" charset="-34"/>
                <a:cs typeface="Angsana News" pitchFamily="18" charset="-34"/>
              </a:rPr>
              <a:t/>
            </a:r>
            <a:br>
              <a:rPr lang="th-TH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s" pitchFamily="18" charset="-34"/>
                <a:cs typeface="Angsana News" pitchFamily="18" charset="-34"/>
              </a:rPr>
            </a:b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s" pitchFamily="18" charset="-34"/>
                <a:cs typeface="Angsana News" pitchFamily="18" charset="-34"/>
              </a:rPr>
              <a:t/>
            </a:r>
            <a:b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s" pitchFamily="18" charset="-34"/>
                <a:cs typeface="Angsana News" pitchFamily="18" charset="-34"/>
              </a:rPr>
            </a:br>
            <a:endParaRPr lang="th-TH" dirty="0"/>
          </a:p>
        </p:txBody>
      </p:sp>
      <p:pic>
        <p:nvPicPr>
          <p:cNvPr id="3" name="รูปภาพ 2" descr="C:\Users\Administrator\Desktop\New folder (4)\14863507758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9721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s" pitchFamily="18" charset="-34"/>
                <a:cs typeface="Angsana News" pitchFamily="18" charset="-34"/>
              </a:rPr>
              <a:t>งานบริการโรงแรมใบไม้เขียว</a:t>
            </a:r>
            <a:endParaRPr lang="th-TH" dirty="0"/>
          </a:p>
        </p:txBody>
      </p:sp>
      <p:pic>
        <p:nvPicPr>
          <p:cNvPr id="4" name="รูปภาพ 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7236296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15" y="303653"/>
            <a:ext cx="7643866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th-TH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lang="th-TH" sz="2000" dirty="0" smtClean="0"/>
          </a:p>
          <a:p>
            <a:r>
              <a:rPr lang="th-TH" sz="2000" dirty="0" smtClean="0"/>
              <a:t> </a:t>
            </a:r>
            <a:r>
              <a:rPr lang="th-TH" dirty="0" smtClean="0">
                <a:solidFill>
                  <a:srgbClr val="FF0000"/>
                </a:solidFill>
              </a:rPr>
              <a:t>การจัดซื้อวัสดุอุปกรณ์และการจัดจ้างในสำนักงาน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 </a:t>
            </a:r>
            <a:r>
              <a:rPr lang="th-TH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Green Procurement)</a:t>
            </a:r>
            <a:r>
              <a:rPr lang="en-US" dirty="0" smtClean="0"/>
              <a:t>	</a:t>
            </a:r>
          </a:p>
          <a:p>
            <a:r>
              <a:rPr lang="th-TH" dirty="0" smtClean="0"/>
              <a:t>              สำนักงานอธิการบดี   มหาวิทยาลัยแม่</a:t>
            </a:r>
            <a:r>
              <a:rPr lang="th-TH" dirty="0" err="1" smtClean="0"/>
              <a:t>โจ้</a:t>
            </a:r>
            <a:r>
              <a:rPr lang="th-TH" dirty="0" smtClean="0"/>
              <a:t>   มีการจัดซื้อจัดจ้างวัสดุ อุปกรณ์ ครุภัณฑ์  เพื่อใช้ในการปฏิบัติงานด้านต่าง ๆของหน่วยงานภายใต้สังกัดสำนักงานอธิการบดี รวมทั้งหมด 13 กองกลาง,กองกิจการนักศึกษา,    กองแผนงาน,กองการเจ้าหน้าที่,กองคลัง,กองแนะแนวและศิษย์เก่าสัมพันธ์,  กองวิเทศสัมพันธ์,กองสวัสดิการ,กองอาคารและสถานที่,ศูนย์ศิลปวัฒนธรรม,	</a:t>
            </a:r>
          </a:p>
          <a:p>
            <a:r>
              <a:rPr lang="th-TH" dirty="0" smtClean="0"/>
              <a:t>สำนักงานคุณภาพและมาตรฐานการศึกษาและสำนักงานตรวจสอบภายใน สำนักงานอธิการบดี  มีจานวนทั้งสิ้น  400  คน	</a:t>
            </a:r>
          </a:p>
          <a:p>
            <a:endParaRPr lang="th-TH" dirty="0" smtClean="0"/>
          </a:p>
          <a:p>
            <a:r>
              <a:rPr lang="th-TH" sz="2000" dirty="0" smtClean="0"/>
              <a:t>	</a:t>
            </a:r>
          </a:p>
          <a:p>
            <a:r>
              <a:rPr lang="th-TH" sz="2000" dirty="0" smtClean="0"/>
              <a:t>	</a:t>
            </a:r>
          </a:p>
          <a:p>
            <a:r>
              <a:rPr lang="th-TH" sz="2000" dirty="0" smtClean="0"/>
              <a:t>	</a:t>
            </a:r>
          </a:p>
          <a:p>
            <a:pPr algn="ctr" eaLnBrk="0" hangingPunct="0">
              <a:tabLst>
                <a:tab pos="900113" algn="l"/>
              </a:tabLst>
            </a:pPr>
            <a:endParaRPr lang="th-TH" sz="2000" b="1" dirty="0">
              <a:solidFill>
                <a:schemeClr val="tx1">
                  <a:lumMod val="75000"/>
                  <a:lumOff val="25000"/>
                </a:schemeClr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ransition advTm="85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idx="1"/>
          </p:nvPr>
        </p:nvSpPr>
        <p:spPr>
          <a:xfrm>
            <a:off x="827584" y="1556792"/>
            <a:ext cx="80648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dirty="0" smtClean="0"/>
              <a:t>สำนักงานอธิการบดีมีการดำเนินการจัดซื้อจัด</a:t>
            </a:r>
            <a:r>
              <a:rPr lang="th-TH" sz="3000" dirty="0" smtClean="0"/>
              <a:t>จ้างตามประเภทรายการดังนี้</a:t>
            </a:r>
            <a:endParaRPr lang="th-TH" sz="3000" dirty="0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1475656" y="2276872"/>
          <a:ext cx="5904655" cy="3665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931"/>
                <a:gridCol w="1180931"/>
                <a:gridCol w="1180931"/>
                <a:gridCol w="1180931"/>
                <a:gridCol w="1180931"/>
              </a:tblGrid>
              <a:tr h="2106386">
                <a:tc>
                  <a:txBody>
                    <a:bodyPr/>
                    <a:lstStyle/>
                    <a:p>
                      <a:endParaRPr lang="th-TH" sz="2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h-TH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600" b="1" kern="1200" baseline="0" dirty="0" smtClean="0">
                          <a:solidFill>
                            <a:schemeClr val="lt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ประเภทการจัดซื้อจัดจ้าง</a:t>
                      </a:r>
                      <a:r>
                        <a:rPr lang="th-TH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h-TH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ปริมาณการจัดซื้อ</a:t>
                      </a:r>
                      <a:r>
                        <a:rPr lang="th-TH" sz="1600" b="1" kern="1200" baseline="0" dirty="0" smtClean="0">
                          <a:solidFill>
                            <a:schemeClr val="lt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ทั้งหมด</a:t>
                      </a:r>
                      <a:r>
                        <a:rPr lang="th-TH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th-TH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600" b="1" kern="1200" baseline="0" dirty="0" smtClean="0">
                          <a:solidFill>
                            <a:schemeClr val="lt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ปริมาณการจัดซื้อแต่ละ        ประเภท</a:t>
                      </a:r>
                      <a:endParaRPr lang="th-TH" sz="2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h-TH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600" b="1" kern="1200" baseline="0" dirty="0" smtClean="0">
                          <a:solidFill>
                            <a:schemeClr val="lt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ปริมาณการ</a:t>
                      </a:r>
                      <a:r>
                        <a:rPr lang="th-TH" sz="1600" b="1" kern="1200" baseline="0" dirty="0" smtClean="0">
                          <a:solidFill>
                            <a:schemeClr val="lt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จัดซื้อที่เป็นมิตรต่อสิ่งแวดล้อม</a:t>
                      </a:r>
                      <a:r>
                        <a:rPr lang="th-TH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h-TH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600" b="1" kern="1200" baseline="0" dirty="0" smtClean="0">
                          <a:solidFill>
                            <a:schemeClr val="lt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ปริมาณการ</a:t>
                      </a:r>
                      <a:r>
                        <a:rPr lang="th-TH" sz="1600" b="1" kern="1200" baseline="0" dirty="0" smtClean="0">
                          <a:solidFill>
                            <a:schemeClr val="lt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จัดซื้อทั่วไป</a:t>
                      </a:r>
                      <a:r>
                        <a:rPr lang="th-TH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th-TH" dirty="0"/>
                    </a:p>
                  </a:txBody>
                  <a:tcPr/>
                </a:tc>
              </a:tr>
              <a:tr h="758299"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1.สินค้า</a:t>
                      </a:r>
                    </a:p>
                    <a:p>
                      <a:endParaRPr lang="th-TH" sz="16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2.บริการ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259 รายการ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243 รายการ         </a:t>
                      </a:r>
                    </a:p>
                    <a:p>
                      <a:endParaRPr lang="th-TH" sz="16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16</a:t>
                      </a:r>
                      <a:r>
                        <a:rPr lang="th-TH" sz="16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 รายการ</a:t>
                      </a:r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         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lain" startAt="154"/>
                        <a:tabLst/>
                        <a:defRPr/>
                      </a:pPr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รายการ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  11 รายการ</a:t>
                      </a:r>
                      <a:endParaRPr lang="th-TH" sz="16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89 รายการ</a:t>
                      </a:r>
                      <a:endParaRPr lang="th-TH" sz="16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5 รายการ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735715">
                <a:tc grid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รวม</a:t>
                      </a:r>
                      <a:endParaRPr lang="th-TH" sz="20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165 รายการ</a:t>
                      </a:r>
                      <a:endParaRPr lang="th-TH" sz="16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94 รายการ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1547664" y="980729"/>
          <a:ext cx="5904655" cy="3844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931"/>
                <a:gridCol w="1180931"/>
                <a:gridCol w="1180931"/>
                <a:gridCol w="1180931"/>
                <a:gridCol w="1180931"/>
              </a:tblGrid>
              <a:tr h="2106386">
                <a:tc>
                  <a:txBody>
                    <a:bodyPr/>
                    <a:lstStyle/>
                    <a:p>
                      <a:endParaRPr lang="th-TH" sz="2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h-TH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600" b="1" kern="1200" baseline="0" dirty="0" smtClean="0">
                          <a:solidFill>
                            <a:schemeClr val="lt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ประเภทการจัดซื้อจัดจ้าง</a:t>
                      </a:r>
                      <a:r>
                        <a:rPr lang="th-TH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h-TH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600" b="1" kern="1200" baseline="0" dirty="0" smtClean="0">
                          <a:solidFill>
                            <a:schemeClr val="lt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งบประมาณในการจัดซื้อทั้งหมด</a:t>
                      </a:r>
                      <a:r>
                        <a:rPr lang="th-TH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h-TH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600" b="1" kern="1200" baseline="0" dirty="0" smtClean="0">
                          <a:solidFill>
                            <a:schemeClr val="lt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งบประมาณในการจัดซื้อแต่ละประเภท</a:t>
                      </a:r>
                      <a:r>
                        <a:rPr lang="th-TH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h-TH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600" b="1" kern="1200" baseline="0" dirty="0" smtClean="0">
                          <a:solidFill>
                            <a:schemeClr val="lt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งบประมาณในการจัดซื้อที่เป็นมิตรต่อสิ่งแวดล้อม</a:t>
                      </a:r>
                      <a:r>
                        <a:rPr lang="th-TH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h-TH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600" b="1" kern="1200" baseline="0" dirty="0" smtClean="0">
                          <a:solidFill>
                            <a:schemeClr val="lt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งบประมาณในการจัดซื้อทั่วไป</a:t>
                      </a:r>
                      <a:r>
                        <a:rPr lang="th-TH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th-TH" dirty="0"/>
                    </a:p>
                  </a:txBody>
                  <a:tcPr/>
                </a:tc>
              </a:tr>
              <a:tr h="758299"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1.สินค้า</a:t>
                      </a:r>
                    </a:p>
                    <a:p>
                      <a:endParaRPr lang="th-TH" sz="16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2.บริการ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20,176,071.62</a:t>
                      </a:r>
                      <a:r>
                        <a:rPr lang="th-TH" sz="16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 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10,075,372.79</a:t>
                      </a:r>
                      <a:endParaRPr lang="th-TH" sz="16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endParaRPr lang="th-TH" sz="16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10,100,698.83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9,361,782.53</a:t>
                      </a:r>
                      <a:endParaRPr lang="th-TH" sz="16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9,506,393.83</a:t>
                      </a:r>
                      <a:endParaRPr lang="th-TH" sz="16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713,590.26</a:t>
                      </a:r>
                      <a:endParaRPr lang="th-TH" sz="16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594,305.00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735715">
                <a:tc grid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รวม</a:t>
                      </a:r>
                      <a:endParaRPr lang="th-TH" sz="20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18,868,176.36</a:t>
                      </a:r>
                      <a:endParaRPr lang="th-TH" sz="16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1,307,895.26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1619672" y="260648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สำนักงานอธิการบดีมีการดำเนินการจัดซื้อจัดจ้างดังนี้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259632" y="1124744"/>
            <a:ext cx="7128792" cy="440120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endParaRPr lang="th-TH" dirty="0" smtClean="0"/>
          </a:p>
          <a:p>
            <a:r>
              <a:rPr lang="th-TH" dirty="0" smtClean="0"/>
              <a:t> </a:t>
            </a:r>
            <a:r>
              <a:rPr lang="th-TH" dirty="0" smtClean="0">
                <a:solidFill>
                  <a:srgbClr val="FF0000"/>
                </a:solidFill>
              </a:rPr>
              <a:t>สรุป : </a:t>
            </a:r>
          </a:p>
          <a:p>
            <a:pPr>
              <a:buFont typeface="Arial" pitchFamily="34" charset="0"/>
              <a:buChar char="•"/>
            </a:pPr>
            <a:r>
              <a:rPr lang="th-TH" dirty="0" smtClean="0"/>
              <a:t>   มูลค่าการจัดซื้อจัดจ้างสินค้า (ตุลาคม 59 - </a:t>
            </a:r>
            <a:r>
              <a:rPr lang="th-TH" dirty="0" err="1" smtClean="0"/>
              <a:t>กรกฏาคม</a:t>
            </a:r>
            <a:r>
              <a:rPr lang="th-TH" dirty="0" smtClean="0"/>
              <a:t> </a:t>
            </a:r>
            <a:r>
              <a:rPr lang="th-TH" dirty="0" smtClean="0"/>
              <a:t>60)	</a:t>
            </a:r>
          </a:p>
          <a:p>
            <a:r>
              <a:rPr lang="th-TH" dirty="0" smtClean="0"/>
              <a:t>     รวมทั้งสิ้น </a:t>
            </a:r>
            <a:r>
              <a:rPr lang="th-TH" dirty="0" smtClean="0"/>
              <a:t>9,361,782.53</a:t>
            </a:r>
          </a:p>
          <a:p>
            <a:r>
              <a:rPr lang="th-TH" dirty="0" smtClean="0"/>
              <a:t> </a:t>
            </a:r>
            <a:r>
              <a:rPr lang="th-TH" dirty="0" smtClean="0"/>
              <a:t>    </a:t>
            </a:r>
            <a:r>
              <a:rPr lang="th-TH" dirty="0" smtClean="0">
                <a:solidFill>
                  <a:srgbClr val="00B050"/>
                </a:solidFill>
              </a:rPr>
              <a:t>-จำนวนสินค้าที่เป็นมิตรต่อสิ่งแวดล้อม 154 รายการ ร้อยละ 63.37 </a:t>
            </a:r>
            <a:r>
              <a:rPr lang="th-TH" dirty="0" smtClean="0">
                <a:solidFill>
                  <a:srgbClr val="00B05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th-TH" dirty="0" smtClean="0"/>
              <a:t>   มูลค่าการจัดซื้อจัดจ้างสินค้าและบริการที่เป็นมิตรกับสิ่งแวดล้อม</a:t>
            </a:r>
          </a:p>
          <a:p>
            <a:r>
              <a:rPr lang="th-TH" dirty="0" smtClean="0"/>
              <a:t>     </a:t>
            </a:r>
            <a:r>
              <a:rPr lang="th-TH" dirty="0" smtClean="0"/>
              <a:t>รวมทั้งสิ้น </a:t>
            </a:r>
            <a:r>
              <a:rPr lang="th-TH" dirty="0" smtClean="0"/>
              <a:t>9,506,393.83</a:t>
            </a:r>
          </a:p>
          <a:p>
            <a:r>
              <a:rPr lang="th-TH" dirty="0" smtClean="0">
                <a:solidFill>
                  <a:srgbClr val="00B050"/>
                </a:solidFill>
              </a:rPr>
              <a:t>   -จำนวนจัดจ้างบริการที่เป็นมิตรกับสิ่งแวดล้อม 11 รายการ ร้อยละ 31.25</a:t>
            </a:r>
            <a:endParaRPr lang="th-TH" dirty="0" smtClean="0">
              <a:solidFill>
                <a:srgbClr val="00B050"/>
              </a:solidFill>
            </a:endParaRPr>
          </a:p>
          <a:p>
            <a:r>
              <a:rPr lang="th-TH" dirty="0" smtClean="0">
                <a:solidFill>
                  <a:srgbClr val="00B050"/>
                </a:solidFill>
              </a:rPr>
              <a:t>	</a:t>
            </a:r>
          </a:p>
          <a:p>
            <a:endParaRPr lang="th-T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91680" y="620688"/>
            <a:ext cx="67151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tabLst>
                <a:tab pos="900113" algn="l"/>
              </a:tabLst>
            </a:pPr>
            <a:r>
              <a:rPr lang="th-TH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UPC" pitchFamily="18" charset="-34"/>
                <a:cs typeface="AngsanaUPC" pitchFamily="18" charset="-34"/>
              </a:rPr>
              <a:t>ตารางการ</a:t>
            </a:r>
            <a:r>
              <a:rPr lang="th-TH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UPC" pitchFamily="18" charset="-34"/>
                <a:cs typeface="AngsanaUPC" pitchFamily="18" charset="-34"/>
              </a:rPr>
              <a:t>จัดซื้อสินค้าและ</a:t>
            </a:r>
            <a:r>
              <a:rPr lang="th-TH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UPC" pitchFamily="18" charset="-34"/>
                <a:cs typeface="AngsanaUPC" pitchFamily="18" charset="-34"/>
              </a:rPr>
              <a:t>การจัดจ้างในสำนักงาน (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UPC" pitchFamily="18" charset="-34"/>
                <a:cs typeface="AngsanaUPC" pitchFamily="18" charset="-34"/>
              </a:rPr>
              <a:t>Green </a:t>
            </a:r>
            <a:r>
              <a:rPr lang="th-TH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UPC" pitchFamily="18" charset="-34"/>
                <a:cs typeface="AngsanaUPC" pitchFamily="18" charset="-34"/>
              </a:rPr>
              <a:t>Office</a:t>
            </a:r>
            <a:r>
              <a:rPr lang="th-TH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UPC" pitchFamily="18" charset="-34"/>
                <a:cs typeface="AngsanaUPC" pitchFamily="18" charset="-34"/>
              </a:rPr>
              <a:t>) </a:t>
            </a:r>
            <a:endParaRPr lang="th-TH" sz="2200" b="1" dirty="0">
              <a:solidFill>
                <a:schemeClr val="tx1">
                  <a:lumMod val="75000"/>
                  <a:lumOff val="25000"/>
                </a:schemeClr>
              </a:solidFill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5" name="แผนภูมิ 4"/>
          <p:cNvGraphicFramePr/>
          <p:nvPr/>
        </p:nvGraphicFramePr>
        <p:xfrm>
          <a:off x="1979712" y="1412776"/>
          <a:ext cx="5731510" cy="3154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624736" cy="634082"/>
          </a:xfrm>
        </p:spPr>
        <p:txBody>
          <a:bodyPr/>
          <a:lstStyle/>
          <a:p>
            <a:r>
              <a:rPr lang="th-TH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UPC" pitchFamily="18" charset="-34"/>
                <a:cs typeface="AngsanaUPC" pitchFamily="18" charset="-34"/>
              </a:rPr>
              <a:t>สัดส่วนการ</a:t>
            </a:r>
            <a:r>
              <a:rPr lang="th-TH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UPC" pitchFamily="18" charset="-34"/>
                <a:cs typeface="AngsanaUPC" pitchFamily="18" charset="-34"/>
              </a:rPr>
              <a:t>จัดซื้อวัสดุอุปกรณ์และการจัดจ้างในสำนักงาน (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UPC" pitchFamily="18" charset="-34"/>
                <a:cs typeface="AngsanaUPC" pitchFamily="18" charset="-34"/>
              </a:rPr>
              <a:t>Green </a:t>
            </a:r>
            <a:r>
              <a:rPr lang="th-TH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UPC" pitchFamily="18" charset="-34"/>
                <a:cs typeface="AngsanaUPC" pitchFamily="18" charset="-34"/>
              </a:rPr>
              <a:t>Office</a:t>
            </a:r>
            <a:r>
              <a:rPr lang="th-TH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UPC" pitchFamily="18" charset="-34"/>
                <a:cs typeface="AngsanaUPC" pitchFamily="18" charset="-34"/>
              </a:rPr>
              <a:t>) (ต่อ)</a:t>
            </a:r>
            <a:endParaRPr lang="th-TH" sz="2000" dirty="0"/>
          </a:p>
        </p:txBody>
      </p:sp>
      <p:graphicFrame>
        <p:nvGraphicFramePr>
          <p:cNvPr id="8" name="ตัวยึดเนื้อหา 7"/>
          <p:cNvGraphicFramePr>
            <a:graphicFrameLocks noGrp="1"/>
          </p:cNvGraphicFramePr>
          <p:nvPr>
            <p:ph idx="1"/>
          </p:nvPr>
        </p:nvGraphicFramePr>
        <p:xfrm>
          <a:off x="683568" y="1052736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115616" y="611485"/>
            <a:ext cx="7704856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AdmanX-Bold"/>
                <a:cs typeface="TH Niramit AS" pitchFamily="2" charset="-34"/>
              </a:rPr>
              <a:t>เกณฑ์การจัดซื้อสินค้าที่เป็นมิตรกับสิ่งแวดล้อม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Bold"/>
                <a:cs typeface="TH Niramit AS" pitchFamily="2" charset="-34"/>
              </a:rPr>
              <a:t>คุณสมบัติสินค้าที่เป็นมิตรกับสิ่งแวดล้อม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/>
                <a:cs typeface="TH Niramit AS" pitchFamily="2" charset="-34"/>
              </a:rPr>
              <a:t>1.1 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/>
                <a:cs typeface="TH Niramit AS" pitchFamily="2" charset="-34"/>
              </a:rPr>
              <a:t>ใช้วัสดุที่มีผลกระทบต่อสิ่งแวดล้อมน้อย เช่น วัสดุที่ไม่มีพิษ วัสดุหมุนเวียนทดแทนได้ วัสดุรีไซเคิลและวัสดุที่ใช้พลังงานต่ำในการจัดหามา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/>
                <a:cs typeface="TH Niramit AS" pitchFamily="2" charset="-34"/>
              </a:rPr>
              <a:t>1.2 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/>
                <a:cs typeface="TH Niramit AS" pitchFamily="2" charset="-34"/>
              </a:rPr>
              <a:t>ใช้วัสดุน้อย เช่น น้ำหนักเบา ขนาดเล็ก มีจำนวนประเภทของวัสดุน้อย มีการเสริมความแข็งแรงเพื่อให้ลดขนาดลงได้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/>
                <a:cs typeface="TH Niramit AS" pitchFamily="2" charset="-34"/>
              </a:rPr>
              <a:t>1.3 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/>
                <a:cs typeface="TH Niramit AS" pitchFamily="2" charset="-34"/>
              </a:rPr>
              <a:t>มีการใช้เทคโนโลยีการผลิตที่มีประสิทธิภาพสูงสุด เช่น ใช้ทรัพยากรและพลังงานอย่างมีประสิทธิภาพในการผลิต ใช้พลังงานที่สะอาด ลดการเกิดของเสียจากกระบวนการผลิตและลดขั้นตอนของกระบวนการผลิต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/>
                <a:cs typeface="TH Niramit AS" pitchFamily="2" charset="-34"/>
              </a:rPr>
              <a:t>1.4 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/>
                <a:cs typeface="TH Niramit AS" pitchFamily="2" charset="-34"/>
              </a:rPr>
              <a:t>มีระบบขนส่งและจัดจำหน่ายที่มีประสิทธิภาพสูงสุด เช่น ลดการใช้หีบห่อบรรจุภัณฑ์ที่ฟุ่มเฟือยใช้บรรจุภัณฑ์ที่ทำจากวัสดุที่ใช้ซ้ำหรือหมุนเวียนใช้ใหม่ได้ ใช้รูปแบบการขนส่งที่ก่อผลกระทบต่อสิ่งแวดล้อมต่ำและเลือกใช้เส้นทางการขนส่งที่ประหยัดพลังงานที่สุด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/>
                <a:cs typeface="TH Niramit AS" pitchFamily="2" charset="-34"/>
              </a:rPr>
              <a:t>1.5 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/>
                <a:cs typeface="TH Niramit AS" pitchFamily="2" charset="-34"/>
              </a:rPr>
              <a:t>ลดผลกระทบต่อสิ่งแวดล้อมที่เกิดในช่วงการใช้งาน เช่น ใช้พลังงานต่ำ มีการปล่อยมลพิษต่ำในระหว่างใช้งาน ลดการใช้วัสดุสิ้นเปลือง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/>
                <a:cs typeface="TH Niramit AS" pitchFamily="2" charset="-34"/>
              </a:rPr>
              <a:t> (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/>
                <a:cs typeface="TH Niramit AS" pitchFamily="2" charset="-34"/>
              </a:rPr>
              <a:t>เช่น ต้องเปลี่ยนไส้กรองบ่อย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/>
                <a:cs typeface="TH Niramit AS" pitchFamily="2" charset="-34"/>
              </a:rPr>
              <a:t>) 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/>
                <a:cs typeface="TH Niramit AS" pitchFamily="2" charset="-34"/>
              </a:rPr>
              <a:t>และลดการใช้ชิ้นส่วนที่ไม่จำเป็น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/>
                <a:cs typeface="TH Niramit AS" pitchFamily="2" charset="-34"/>
              </a:rPr>
              <a:t>1.6 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/>
                <a:cs typeface="TH Niramit AS" pitchFamily="2" charset="-34"/>
              </a:rPr>
              <a:t>มีความคุ้มค่าตลอดชีวิตการใช้งาน เช่น ทนทาน ซ่อมแซมและดูแลรักษาง่าย ปรับปรุงต่อเติมได้ไม่ต้องเปลี่ยนบ่อย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/>
                <a:cs typeface="TH Niramit AS" pitchFamily="2" charset="-34"/>
              </a:rPr>
              <a:t>1.7 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/>
                <a:cs typeface="TH Niramit AS" pitchFamily="2" charset="-34"/>
              </a:rPr>
              <a:t>มีระบบการจัดการหลังหมดอายุการใช้งานที่มีประสิทธิภาพสูงสุด เช่น การเก็บรวบรวมที่ก่อผลกระทบต่อสิ่งแวดล้อมต่ำ มีการออกแบบให้นำสินค้าหรือชิ้นส่วนกลับมาใช้ซ้ำ หรือหมุนเวียนใช้ใหม่ได้ง่าย หรือหากต้องกำจัดทิ้งสามารถนำพลังงานกลับคืนมาใช้ได้และมีความปลอดภัยสำหรับการฝังกลบ</a:t>
            </a:r>
            <a:endParaRPr kumimoji="0" lang="th-T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1671</TotalTime>
  <Words>1100</Words>
  <Application>Microsoft Office PowerPoint</Application>
  <PresentationFormat>นำเสนอทางหน้าจอ (4:3)</PresentationFormat>
  <Paragraphs>244</Paragraphs>
  <Slides>23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23</vt:i4>
      </vt:variant>
    </vt:vector>
  </HeadingPairs>
  <TitlesOfParts>
    <vt:vector size="24" baseType="lpstr">
      <vt:lpstr>ชุดรูปแบบของ Office</vt:lpstr>
      <vt:lpstr>ภาพนิ่ง 1</vt:lpstr>
      <vt:lpstr>นโยบายการจัดซื้อและจัดจ้าง ของสำนักงานอธิการบดี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สัดส่วนการจัดซื้อวัสดุอุปกรณ์และการจัดจ้างในสำนักงาน (Green  Office) (ต่อ)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ครุภัณฑ์งานบ้านงานครัว (ถังดับเพลิง เครื่องไฟฉุกเฉิน ตู้เย็น)</vt:lpstr>
      <vt:lpstr>ภาพนิ่ง 21</vt:lpstr>
      <vt:lpstr>  งานบริการจ้างเหมาทำความสะอาด (ต่อ) 2. การฝึกอบรมพนักงานทำความสะอาด (รูปภาพ)   </vt:lpstr>
      <vt:lpstr>งานบริการโรงแรมใบไม้เขียว</vt:lpstr>
    </vt:vector>
  </TitlesOfParts>
  <Company>CMRU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tuntaporn</cp:lastModifiedBy>
  <cp:revision>148</cp:revision>
  <dcterms:created xsi:type="dcterms:W3CDTF">2010-02-05T02:07:16Z</dcterms:created>
  <dcterms:modified xsi:type="dcterms:W3CDTF">2017-08-10T06:50:47Z</dcterms:modified>
</cp:coreProperties>
</file>